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Lst>
  <p:sldSz cy="5143500" cx="9144000"/>
  <p:notesSz cx="6858000" cy="9144000"/>
  <p:embeddedFontLst>
    <p:embeddedFont>
      <p:font typeface="Merriweather"/>
      <p:regular r:id="rId19"/>
      <p:bold r:id="rId20"/>
      <p:italic r:id="rId21"/>
      <p:boldItalic r:id="rId2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Merriweather-bold.fntdata"/><Relationship Id="rId11" Type="http://schemas.openxmlformats.org/officeDocument/2006/relationships/slide" Target="slides/slide6.xml"/><Relationship Id="rId22" Type="http://schemas.openxmlformats.org/officeDocument/2006/relationships/font" Target="fonts/Merriweather-boldItalic.fntdata"/><Relationship Id="rId10" Type="http://schemas.openxmlformats.org/officeDocument/2006/relationships/slide" Target="slides/slide5.xml"/><Relationship Id="rId21" Type="http://schemas.openxmlformats.org/officeDocument/2006/relationships/font" Target="fonts/Merriweather-italic.fntdata"/><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font" Target="fonts/Merriweather-regular.fntdata"/><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1051d71e7a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1051d71e7a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102e9cba2d6_0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102e9cba2d6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102e9cba2d6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102e9cba2d6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102e9cba2d6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102e9cba2d6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g102e9cba2d6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 name="Google Shape;61;g102e9cba2d6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102e9cba2d6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102e9cba2d6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102e9cba2d6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102e9cba2d6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102e9cba2d6_0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102e9cba2d6_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102e9cba2d6_0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102e9cba2d6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102e9cba2d6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102e9cba2d6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102e9cba2d6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102e9cba2d6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102e9cba2d6_0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102e9cba2d6_0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xml"/><Relationship Id="rId3" Type="http://schemas.openxmlformats.org/officeDocument/2006/relationships/image" Target="../media/image3.jpg"/><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9.jpg"/><Relationship Id="rId4" Type="http://schemas.openxmlformats.org/officeDocument/2006/relationships/image" Target="../media/image10.png"/><Relationship Id="rId5"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9.jp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9.jpg"/><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13.jpg"/><Relationship Id="rId4"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image" Target="../media/image3.jpg"/><Relationship Id="rId4" Type="http://schemas.openxmlformats.org/officeDocument/2006/relationships/image" Target="../media/image8.png"/><Relationship Id="rId5" Type="http://schemas.openxmlformats.org/officeDocument/2006/relationships/hyperlink" Target="http://drive.google.com/file/d/1lli_5czxZPi3EYiBQ296UiK89uMd9MSl/view" TargetMode="External"/><Relationship Id="rId6"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image" Target="../media/image3.jpg"/><Relationship Id="rId4" Type="http://schemas.openxmlformats.org/officeDocument/2006/relationships/image" Target="../media/image8.png"/><Relationship Id="rId5" Type="http://schemas.openxmlformats.org/officeDocument/2006/relationships/image" Target="../media/image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image" Target="../media/image3.jpg"/><Relationship Id="rId4" Type="http://schemas.openxmlformats.org/officeDocument/2006/relationships/image" Target="../media/image8.png"/><Relationship Id="rId5" Type="http://schemas.openxmlformats.org/officeDocument/2006/relationships/image" Target="../media/image2.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image" Target="../media/image9.jpg"/><Relationship Id="rId4" Type="http://schemas.openxmlformats.org/officeDocument/2006/relationships/image" Target="../media/image8.png"/><Relationship Id="rId5" Type="http://schemas.openxmlformats.org/officeDocument/2006/relationships/image" Target="../media/image6.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9.jpg"/><Relationship Id="rId4" Type="http://schemas.openxmlformats.org/officeDocument/2006/relationships/image" Target="../media/image8.png"/><Relationship Id="rId5" Type="http://schemas.openxmlformats.org/officeDocument/2006/relationships/image" Target="../media/image5.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9.jpg"/><Relationship Id="rId4" Type="http://schemas.openxmlformats.org/officeDocument/2006/relationships/image" Target="../media/image8.png"/><Relationship Id="rId5"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9.jpg"/><Relationship Id="rId4" Type="http://schemas.openxmlformats.org/officeDocument/2006/relationships/image" Target="../media/image8.png"/><Relationship Id="rId5" Type="http://schemas.openxmlformats.org/officeDocument/2006/relationships/image" Target="../media/image14.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9.jpg"/><Relationship Id="rId4" Type="http://schemas.openxmlformats.org/officeDocument/2006/relationships/image" Target="../media/image8.png"/><Relationship Id="rId5" Type="http://schemas.openxmlformats.org/officeDocument/2006/relationships/image" Target="../media/image11.png"/><Relationship Id="rId6"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3" name="Shape 53"/>
        <p:cNvGrpSpPr/>
        <p:nvPr/>
      </p:nvGrpSpPr>
      <p:grpSpPr>
        <a:xfrm>
          <a:off x="0" y="0"/>
          <a:ext cx="0" cy="0"/>
          <a:chOff x="0" y="0"/>
          <a:chExt cx="0" cy="0"/>
        </a:xfrm>
      </p:grpSpPr>
      <p:pic>
        <p:nvPicPr>
          <p:cNvPr id="54" name="Google Shape;54;p13"/>
          <p:cNvPicPr preferRelativeResize="0"/>
          <p:nvPr/>
        </p:nvPicPr>
        <p:blipFill>
          <a:blip r:embed="rId3">
            <a:alphaModFix/>
          </a:blip>
          <a:stretch>
            <a:fillRect/>
          </a:stretch>
        </p:blipFill>
        <p:spPr>
          <a:xfrm>
            <a:off x="0" y="0"/>
            <a:ext cx="9144001" cy="5143500"/>
          </a:xfrm>
          <a:prstGeom prst="rect">
            <a:avLst/>
          </a:prstGeom>
          <a:noFill/>
          <a:ln>
            <a:noFill/>
          </a:ln>
        </p:spPr>
      </p:pic>
      <p:pic>
        <p:nvPicPr>
          <p:cNvPr id="55" name="Google Shape;55;p13"/>
          <p:cNvPicPr preferRelativeResize="0"/>
          <p:nvPr/>
        </p:nvPicPr>
        <p:blipFill>
          <a:blip r:embed="rId4">
            <a:alphaModFix/>
          </a:blip>
          <a:stretch>
            <a:fillRect/>
          </a:stretch>
        </p:blipFill>
        <p:spPr>
          <a:xfrm>
            <a:off x="7368225" y="3963050"/>
            <a:ext cx="1551852" cy="872925"/>
          </a:xfrm>
          <a:prstGeom prst="rect">
            <a:avLst/>
          </a:prstGeom>
          <a:noFill/>
          <a:ln>
            <a:noFill/>
          </a:ln>
        </p:spPr>
      </p:pic>
      <p:sp>
        <p:nvSpPr>
          <p:cNvPr id="56" name="Google Shape;56;p13"/>
          <p:cNvSpPr txBox="1"/>
          <p:nvPr/>
        </p:nvSpPr>
        <p:spPr>
          <a:xfrm>
            <a:off x="486593" y="1213275"/>
            <a:ext cx="3348300" cy="661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100">
                <a:solidFill>
                  <a:schemeClr val="lt1"/>
                </a:solidFill>
                <a:latin typeface="Merriweather"/>
                <a:ea typeface="Merriweather"/>
                <a:cs typeface="Merriweather"/>
                <a:sym typeface="Merriweather"/>
              </a:rPr>
              <a:t>Bib Sense</a:t>
            </a:r>
            <a:r>
              <a:rPr lang="en" sz="3100">
                <a:solidFill>
                  <a:schemeClr val="dk1"/>
                </a:solidFill>
                <a:latin typeface="Merriweather"/>
                <a:ea typeface="Merriweather"/>
                <a:cs typeface="Merriweather"/>
                <a:sym typeface="Merriweather"/>
              </a:rPr>
              <a:t> </a:t>
            </a:r>
            <a:endParaRPr sz="3100">
              <a:solidFill>
                <a:schemeClr val="dk1"/>
              </a:solidFill>
              <a:latin typeface="Merriweather"/>
              <a:ea typeface="Merriweather"/>
              <a:cs typeface="Merriweather"/>
              <a:sym typeface="Merriweather"/>
            </a:endParaRPr>
          </a:p>
        </p:txBody>
      </p:sp>
      <p:sp>
        <p:nvSpPr>
          <p:cNvPr id="57" name="Google Shape;57;p13"/>
          <p:cNvSpPr txBox="1"/>
          <p:nvPr/>
        </p:nvSpPr>
        <p:spPr>
          <a:xfrm>
            <a:off x="486600" y="3250000"/>
            <a:ext cx="54261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a:solidFill>
                  <a:schemeClr val="lt1"/>
                </a:solidFill>
                <a:latin typeface="Times New Roman"/>
                <a:ea typeface="Times New Roman"/>
                <a:cs typeface="Times New Roman"/>
                <a:sym typeface="Times New Roman"/>
              </a:rPr>
              <a:t>Adarsh Narasimha Murthy</a:t>
            </a:r>
            <a:endParaRPr>
              <a:solidFill>
                <a:schemeClr val="lt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
                <a:solidFill>
                  <a:schemeClr val="lt1"/>
                </a:solidFill>
                <a:latin typeface="Times New Roman"/>
                <a:ea typeface="Times New Roman"/>
                <a:cs typeface="Times New Roman"/>
                <a:sym typeface="Times New Roman"/>
              </a:rPr>
              <a:t>AJ Dela Cruz</a:t>
            </a:r>
            <a:endParaRPr>
              <a:solidFill>
                <a:schemeClr val="lt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
                <a:solidFill>
                  <a:schemeClr val="lt1"/>
                </a:solidFill>
                <a:latin typeface="Times New Roman"/>
                <a:ea typeface="Times New Roman"/>
                <a:cs typeface="Times New Roman"/>
                <a:sym typeface="Times New Roman"/>
              </a:rPr>
              <a:t>Di Chen</a:t>
            </a:r>
            <a:endParaRPr>
              <a:solidFill>
                <a:schemeClr val="lt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
                <a:solidFill>
                  <a:schemeClr val="lt1"/>
                </a:solidFill>
                <a:latin typeface="Times New Roman"/>
                <a:ea typeface="Times New Roman"/>
                <a:cs typeface="Times New Roman"/>
                <a:sym typeface="Times New Roman"/>
              </a:rPr>
              <a:t>Sachith Gandham</a:t>
            </a:r>
            <a:endParaRPr>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t/>
            </a:r>
            <a:endParaRPr>
              <a:solidFill>
                <a:schemeClr val="dk1"/>
              </a:solidFill>
              <a:latin typeface="Times New Roman"/>
              <a:ea typeface="Times New Roman"/>
              <a:cs typeface="Times New Roman"/>
              <a:sym typeface="Times New Roman"/>
            </a:endParaRPr>
          </a:p>
        </p:txBody>
      </p:sp>
      <p:sp>
        <p:nvSpPr>
          <p:cNvPr id="58" name="Google Shape;58;p13"/>
          <p:cNvSpPr txBox="1"/>
          <p:nvPr/>
        </p:nvSpPr>
        <p:spPr>
          <a:xfrm>
            <a:off x="486600" y="2571750"/>
            <a:ext cx="5614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chemeClr val="lt1"/>
                </a:solidFill>
                <a:latin typeface="Times New Roman"/>
                <a:ea typeface="Times New Roman"/>
                <a:cs typeface="Times New Roman"/>
                <a:sym typeface="Times New Roman"/>
              </a:rPr>
              <a:t>Team 11 : CMPE 272</a:t>
            </a:r>
            <a:endParaRPr b="1" sz="1600">
              <a:solidFill>
                <a:schemeClr val="lt1"/>
              </a:solidFill>
              <a:latin typeface="Times New Roman"/>
              <a:ea typeface="Times New Roman"/>
              <a:cs typeface="Times New Roman"/>
              <a:sym typeface="Times New Roman"/>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0" name="Shape 140"/>
        <p:cNvGrpSpPr/>
        <p:nvPr/>
      </p:nvGrpSpPr>
      <p:grpSpPr>
        <a:xfrm>
          <a:off x="0" y="0"/>
          <a:ext cx="0" cy="0"/>
          <a:chOff x="0" y="0"/>
          <a:chExt cx="0" cy="0"/>
        </a:xfrm>
      </p:grpSpPr>
      <p:pic>
        <p:nvPicPr>
          <p:cNvPr id="141" name="Google Shape;141;p22"/>
          <p:cNvPicPr preferRelativeResize="0"/>
          <p:nvPr/>
        </p:nvPicPr>
        <p:blipFill>
          <a:blip r:embed="rId3">
            <a:alphaModFix/>
          </a:blip>
          <a:stretch>
            <a:fillRect/>
          </a:stretch>
        </p:blipFill>
        <p:spPr>
          <a:xfrm>
            <a:off x="-21025" y="-125225"/>
            <a:ext cx="9186048" cy="5174525"/>
          </a:xfrm>
          <a:prstGeom prst="rect">
            <a:avLst/>
          </a:prstGeom>
          <a:noFill/>
          <a:ln>
            <a:noFill/>
          </a:ln>
        </p:spPr>
      </p:pic>
      <p:sp>
        <p:nvSpPr>
          <p:cNvPr id="142" name="Google Shape;142;p22"/>
          <p:cNvSpPr/>
          <p:nvPr/>
        </p:nvSpPr>
        <p:spPr>
          <a:xfrm>
            <a:off x="197825" y="1309450"/>
            <a:ext cx="6234900" cy="3184800"/>
          </a:xfrm>
          <a:prstGeom prst="roundRect">
            <a:avLst>
              <a:gd fmla="val 16667" name="adj"/>
            </a:avLst>
          </a:prstGeom>
          <a:solidFill>
            <a:srgbClr val="1155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600">
              <a:solidFill>
                <a:schemeClr val="lt1"/>
              </a:solidFill>
              <a:latin typeface="Times New Roman"/>
              <a:ea typeface="Times New Roman"/>
              <a:cs typeface="Times New Roman"/>
              <a:sym typeface="Times New Roman"/>
            </a:endParaRPr>
          </a:p>
        </p:txBody>
      </p:sp>
      <p:sp>
        <p:nvSpPr>
          <p:cNvPr id="143" name="Google Shape;143;p22"/>
          <p:cNvSpPr txBox="1"/>
          <p:nvPr/>
        </p:nvSpPr>
        <p:spPr>
          <a:xfrm>
            <a:off x="368625" y="141300"/>
            <a:ext cx="46617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500">
                <a:solidFill>
                  <a:schemeClr val="dk1"/>
                </a:solidFill>
              </a:rPr>
              <a:t>Database and Front End</a:t>
            </a:r>
            <a:endParaRPr b="1" sz="2500">
              <a:solidFill>
                <a:schemeClr val="dk1"/>
              </a:solidFill>
            </a:endParaRPr>
          </a:p>
        </p:txBody>
      </p:sp>
      <p:sp>
        <p:nvSpPr>
          <p:cNvPr id="144" name="Google Shape;144;p22"/>
          <p:cNvSpPr txBox="1"/>
          <p:nvPr/>
        </p:nvSpPr>
        <p:spPr>
          <a:xfrm>
            <a:off x="429925" y="1507275"/>
            <a:ext cx="5639700" cy="26781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chemeClr val="lt1"/>
              </a:buClr>
              <a:buSzPts val="1800"/>
              <a:buFont typeface="Times New Roman"/>
              <a:buChar char="●"/>
            </a:pPr>
            <a:r>
              <a:rPr lang="en" sz="1800">
                <a:solidFill>
                  <a:schemeClr val="lt1"/>
                </a:solidFill>
                <a:latin typeface="Times New Roman"/>
                <a:ea typeface="Times New Roman"/>
                <a:cs typeface="Times New Roman"/>
                <a:sym typeface="Times New Roman"/>
              </a:rPr>
              <a:t>We used postgres to store the results of the object detection in the table.</a:t>
            </a:r>
            <a:endParaRPr sz="1800">
              <a:solidFill>
                <a:schemeClr val="lt1"/>
              </a:solidFill>
              <a:latin typeface="Times New Roman"/>
              <a:ea typeface="Times New Roman"/>
              <a:cs typeface="Times New Roman"/>
              <a:sym typeface="Times New Roman"/>
            </a:endParaRPr>
          </a:p>
          <a:p>
            <a:pPr indent="-342900" lvl="0" marL="457200" rtl="0" algn="l">
              <a:spcBef>
                <a:spcPts val="0"/>
              </a:spcBef>
              <a:spcAft>
                <a:spcPts val="0"/>
              </a:spcAft>
              <a:buClr>
                <a:schemeClr val="lt1"/>
              </a:buClr>
              <a:buSzPts val="1800"/>
              <a:buFont typeface="Times New Roman"/>
              <a:buChar char="●"/>
            </a:pPr>
            <a:r>
              <a:rPr lang="en" sz="1800">
                <a:solidFill>
                  <a:schemeClr val="lt1"/>
                </a:solidFill>
                <a:latin typeface="Times New Roman"/>
                <a:ea typeface="Times New Roman"/>
                <a:cs typeface="Times New Roman"/>
                <a:sym typeface="Times New Roman"/>
              </a:rPr>
              <a:t>The database consists of a single table to store the images, associated bib numbers and the image locations.</a:t>
            </a:r>
            <a:endParaRPr sz="1800">
              <a:solidFill>
                <a:schemeClr val="lt1"/>
              </a:solidFill>
              <a:latin typeface="Times New Roman"/>
              <a:ea typeface="Times New Roman"/>
              <a:cs typeface="Times New Roman"/>
              <a:sym typeface="Times New Roman"/>
            </a:endParaRPr>
          </a:p>
          <a:p>
            <a:pPr indent="-342900" lvl="0" marL="457200" rtl="0" algn="l">
              <a:spcBef>
                <a:spcPts val="0"/>
              </a:spcBef>
              <a:spcAft>
                <a:spcPts val="0"/>
              </a:spcAft>
              <a:buClr>
                <a:schemeClr val="lt1"/>
              </a:buClr>
              <a:buSzPts val="1800"/>
              <a:buFont typeface="Times New Roman"/>
              <a:buChar char="●"/>
            </a:pPr>
            <a:r>
              <a:rPr lang="en" sz="1800">
                <a:solidFill>
                  <a:schemeClr val="lt1"/>
                </a:solidFill>
                <a:latin typeface="Times New Roman"/>
                <a:ea typeface="Times New Roman"/>
                <a:cs typeface="Times New Roman"/>
                <a:sym typeface="Times New Roman"/>
              </a:rPr>
              <a:t>A REST endpoint  was built using Node.js to fetch the results from the database</a:t>
            </a:r>
            <a:endParaRPr sz="1800">
              <a:solidFill>
                <a:schemeClr val="lt1"/>
              </a:solidFill>
              <a:latin typeface="Times New Roman"/>
              <a:ea typeface="Times New Roman"/>
              <a:cs typeface="Times New Roman"/>
              <a:sym typeface="Times New Roman"/>
            </a:endParaRPr>
          </a:p>
          <a:p>
            <a:pPr indent="-342900" lvl="0" marL="457200" rtl="0" algn="l">
              <a:spcBef>
                <a:spcPts val="0"/>
              </a:spcBef>
              <a:spcAft>
                <a:spcPts val="0"/>
              </a:spcAft>
              <a:buClr>
                <a:schemeClr val="lt1"/>
              </a:buClr>
              <a:buSzPts val="1800"/>
              <a:buFont typeface="Times New Roman"/>
              <a:buChar char="●"/>
            </a:pPr>
            <a:r>
              <a:rPr lang="en" sz="1800">
                <a:solidFill>
                  <a:schemeClr val="lt1"/>
                </a:solidFill>
                <a:latin typeface="Times New Roman"/>
                <a:ea typeface="Times New Roman"/>
                <a:cs typeface="Times New Roman"/>
                <a:sym typeface="Times New Roman"/>
              </a:rPr>
              <a:t>The front end was build using React JS and the endpoint was called from here.</a:t>
            </a:r>
            <a:endParaRPr sz="1800">
              <a:solidFill>
                <a:schemeClr val="lt1"/>
              </a:solidFill>
              <a:latin typeface="Times New Roman"/>
              <a:ea typeface="Times New Roman"/>
              <a:cs typeface="Times New Roman"/>
              <a:sym typeface="Times New Roman"/>
            </a:endParaRPr>
          </a:p>
        </p:txBody>
      </p:sp>
      <p:pic>
        <p:nvPicPr>
          <p:cNvPr id="145" name="Google Shape;145;p22"/>
          <p:cNvPicPr preferRelativeResize="0"/>
          <p:nvPr/>
        </p:nvPicPr>
        <p:blipFill>
          <a:blip r:embed="rId4">
            <a:alphaModFix/>
          </a:blip>
          <a:stretch>
            <a:fillRect/>
          </a:stretch>
        </p:blipFill>
        <p:spPr>
          <a:xfrm>
            <a:off x="6936725" y="405098"/>
            <a:ext cx="1761900" cy="1222150"/>
          </a:xfrm>
          <a:prstGeom prst="rect">
            <a:avLst/>
          </a:prstGeom>
          <a:noFill/>
          <a:ln>
            <a:noFill/>
          </a:ln>
        </p:spPr>
      </p:pic>
      <p:pic>
        <p:nvPicPr>
          <p:cNvPr id="146" name="Google Shape;146;p22"/>
          <p:cNvPicPr preferRelativeResize="0"/>
          <p:nvPr/>
        </p:nvPicPr>
        <p:blipFill>
          <a:blip r:embed="rId5">
            <a:alphaModFix/>
          </a:blip>
          <a:stretch>
            <a:fillRect/>
          </a:stretch>
        </p:blipFill>
        <p:spPr>
          <a:xfrm>
            <a:off x="7087475" y="3619600"/>
            <a:ext cx="1884324" cy="105994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0" name="Shape 150"/>
        <p:cNvGrpSpPr/>
        <p:nvPr/>
      </p:nvGrpSpPr>
      <p:grpSpPr>
        <a:xfrm>
          <a:off x="0" y="0"/>
          <a:ext cx="0" cy="0"/>
          <a:chOff x="0" y="0"/>
          <a:chExt cx="0" cy="0"/>
        </a:xfrm>
      </p:grpSpPr>
      <p:pic>
        <p:nvPicPr>
          <p:cNvPr id="151" name="Google Shape;151;p23"/>
          <p:cNvPicPr preferRelativeResize="0"/>
          <p:nvPr/>
        </p:nvPicPr>
        <p:blipFill>
          <a:blip r:embed="rId3">
            <a:alphaModFix/>
          </a:blip>
          <a:stretch>
            <a:fillRect/>
          </a:stretch>
        </p:blipFill>
        <p:spPr>
          <a:xfrm>
            <a:off x="0" y="-31025"/>
            <a:ext cx="9186048" cy="5174525"/>
          </a:xfrm>
          <a:prstGeom prst="rect">
            <a:avLst/>
          </a:prstGeom>
          <a:noFill/>
          <a:ln>
            <a:noFill/>
          </a:ln>
        </p:spPr>
      </p:pic>
      <p:pic>
        <p:nvPicPr>
          <p:cNvPr id="152" name="Google Shape;152;p23"/>
          <p:cNvPicPr preferRelativeResize="0"/>
          <p:nvPr/>
        </p:nvPicPr>
        <p:blipFill>
          <a:blip r:embed="rId4">
            <a:alphaModFix/>
          </a:blip>
          <a:stretch>
            <a:fillRect/>
          </a:stretch>
        </p:blipFill>
        <p:spPr>
          <a:xfrm>
            <a:off x="7035750" y="3776025"/>
            <a:ext cx="1884324" cy="1059949"/>
          </a:xfrm>
          <a:prstGeom prst="rect">
            <a:avLst/>
          </a:prstGeom>
          <a:noFill/>
          <a:ln>
            <a:noFill/>
          </a:ln>
        </p:spPr>
      </p:pic>
      <p:sp>
        <p:nvSpPr>
          <p:cNvPr id="153" name="Google Shape;153;p23"/>
          <p:cNvSpPr txBox="1"/>
          <p:nvPr/>
        </p:nvSpPr>
        <p:spPr>
          <a:xfrm>
            <a:off x="481675" y="275225"/>
            <a:ext cx="3801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800">
                <a:solidFill>
                  <a:schemeClr val="dk1"/>
                </a:solidFill>
              </a:rPr>
              <a:t>Conclusion</a:t>
            </a:r>
            <a:endParaRPr b="1" sz="2800">
              <a:solidFill>
                <a:schemeClr val="dk1"/>
              </a:solidFill>
            </a:endParaRPr>
          </a:p>
        </p:txBody>
      </p:sp>
      <p:sp>
        <p:nvSpPr>
          <p:cNvPr id="154" name="Google Shape;154;p23"/>
          <p:cNvSpPr/>
          <p:nvPr/>
        </p:nvSpPr>
        <p:spPr>
          <a:xfrm>
            <a:off x="254350" y="947350"/>
            <a:ext cx="6481200" cy="4041300"/>
          </a:xfrm>
          <a:prstGeom prst="roundRect">
            <a:avLst>
              <a:gd fmla="val 16667" name="adj"/>
            </a:avLst>
          </a:prstGeom>
          <a:solidFill>
            <a:srgbClr val="1155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6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t/>
            </a:r>
            <a:endParaRPr sz="16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rPr lang="en" sz="1600">
                <a:solidFill>
                  <a:schemeClr val="lt1"/>
                </a:solidFill>
                <a:latin typeface="Times New Roman"/>
                <a:ea typeface="Times New Roman"/>
                <a:cs typeface="Times New Roman"/>
                <a:sym typeface="Times New Roman"/>
              </a:rPr>
              <a:t>In running races, numerous images of runners are captured by running race organizers. This results in that the task of differentiating individual marathon images of a certain runner from all images becomes very troublesome. As a result BibSense solves </a:t>
            </a:r>
            <a:r>
              <a:rPr lang="en" sz="1600">
                <a:solidFill>
                  <a:schemeClr val="lt1"/>
                </a:solidFill>
                <a:latin typeface="Times New Roman"/>
                <a:ea typeface="Times New Roman"/>
                <a:cs typeface="Times New Roman"/>
                <a:sym typeface="Times New Roman"/>
              </a:rPr>
              <a:t>the</a:t>
            </a:r>
            <a:r>
              <a:rPr lang="en" sz="1600">
                <a:solidFill>
                  <a:schemeClr val="lt1"/>
                </a:solidFill>
                <a:latin typeface="Times New Roman"/>
                <a:ea typeface="Times New Roman"/>
                <a:cs typeface="Times New Roman"/>
                <a:sym typeface="Times New Roman"/>
              </a:rPr>
              <a:t> problem by employing deep learning-based RBN localization </a:t>
            </a:r>
            <a:r>
              <a:rPr b="1" lang="en" sz="1600">
                <a:solidFill>
                  <a:schemeClr val="lt1"/>
                </a:solidFill>
                <a:latin typeface="Times New Roman"/>
                <a:ea typeface="Times New Roman"/>
                <a:cs typeface="Times New Roman"/>
                <a:sym typeface="Times New Roman"/>
              </a:rPr>
              <a:t>YOLOv3</a:t>
            </a:r>
            <a:r>
              <a:rPr lang="en" sz="1600">
                <a:solidFill>
                  <a:schemeClr val="lt1"/>
                </a:solidFill>
                <a:latin typeface="Times New Roman"/>
                <a:ea typeface="Times New Roman"/>
                <a:cs typeface="Times New Roman"/>
                <a:sym typeface="Times New Roman"/>
              </a:rPr>
              <a:t> recognition model.</a:t>
            </a:r>
            <a:endParaRPr sz="16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t/>
            </a:r>
            <a:endParaRPr sz="16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rPr lang="en" sz="1600">
                <a:solidFill>
                  <a:schemeClr val="lt1"/>
                </a:solidFill>
                <a:latin typeface="Times New Roman"/>
                <a:ea typeface="Times New Roman"/>
                <a:cs typeface="Times New Roman"/>
                <a:sym typeface="Times New Roman"/>
              </a:rPr>
              <a:t>Network topology implemented in this application is a cascaded network composed of YOLOv3 and Optical </a:t>
            </a:r>
            <a:r>
              <a:rPr lang="en" sz="1600">
                <a:solidFill>
                  <a:schemeClr val="lt1"/>
                </a:solidFill>
                <a:latin typeface="Times New Roman"/>
                <a:ea typeface="Times New Roman"/>
                <a:cs typeface="Times New Roman"/>
                <a:sym typeface="Times New Roman"/>
              </a:rPr>
              <a:t>Character</a:t>
            </a:r>
            <a:r>
              <a:rPr lang="en" sz="1600">
                <a:solidFill>
                  <a:schemeClr val="lt1"/>
                </a:solidFill>
                <a:latin typeface="Times New Roman"/>
                <a:ea typeface="Times New Roman"/>
                <a:cs typeface="Times New Roman"/>
                <a:sym typeface="Times New Roman"/>
              </a:rPr>
              <a:t> Recognition (CRNN). YOLOv3 has been used for detecting the runner and bib by</a:t>
            </a:r>
            <a:r>
              <a:rPr lang="en" sz="1600">
                <a:solidFill>
                  <a:schemeClr val="lt1"/>
                </a:solidFill>
                <a:latin typeface="Times New Roman"/>
                <a:ea typeface="Times New Roman"/>
                <a:cs typeface="Times New Roman"/>
                <a:sym typeface="Times New Roman"/>
              </a:rPr>
              <a:t> forming multiple bounding boxes</a:t>
            </a:r>
            <a:r>
              <a:rPr lang="en" sz="1600">
                <a:solidFill>
                  <a:schemeClr val="lt1"/>
                </a:solidFill>
                <a:latin typeface="Times New Roman"/>
                <a:ea typeface="Times New Roman"/>
                <a:cs typeface="Times New Roman"/>
                <a:sym typeface="Times New Roman"/>
              </a:rPr>
              <a:t> on an natural set of image collection clicked during event. OCR is later used to recognize the bib number through generating a label sequence for each input image.</a:t>
            </a:r>
            <a:endParaRPr sz="16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t/>
            </a:r>
            <a:endParaRPr sz="16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rPr lang="en" sz="1600">
                <a:solidFill>
                  <a:schemeClr val="lt1"/>
                </a:solidFill>
                <a:latin typeface="Times New Roman"/>
                <a:ea typeface="Times New Roman"/>
                <a:cs typeface="Times New Roman"/>
                <a:sym typeface="Times New Roman"/>
              </a:rPr>
              <a:t>We </a:t>
            </a:r>
            <a:r>
              <a:rPr lang="en" sz="1600">
                <a:solidFill>
                  <a:schemeClr val="lt1"/>
                </a:solidFill>
                <a:latin typeface="Times New Roman"/>
                <a:ea typeface="Times New Roman"/>
                <a:cs typeface="Times New Roman"/>
                <a:sym typeface="Times New Roman"/>
              </a:rPr>
              <a:t>Achieved</a:t>
            </a:r>
            <a:r>
              <a:rPr lang="en" sz="1600">
                <a:solidFill>
                  <a:schemeClr val="lt1"/>
                </a:solidFill>
                <a:latin typeface="Times New Roman"/>
                <a:ea typeface="Times New Roman"/>
                <a:cs typeface="Times New Roman"/>
                <a:sym typeface="Times New Roman"/>
              </a:rPr>
              <a:t> a Mean Average Precision (mAP) of  81.15% accuracy with exact output of 283 out of 400 after a input of fine-tuned image set.</a:t>
            </a:r>
            <a:endParaRPr sz="16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t/>
            </a:r>
            <a:endParaRPr sz="16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t/>
            </a:r>
            <a:endParaRPr sz="1600">
              <a:solidFill>
                <a:schemeClr val="lt1"/>
              </a:solidFill>
              <a:latin typeface="Times New Roman"/>
              <a:ea typeface="Times New Roman"/>
              <a:cs typeface="Times New Roman"/>
              <a:sym typeface="Times New Roman"/>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8" name="Shape 158"/>
        <p:cNvGrpSpPr/>
        <p:nvPr/>
      </p:nvGrpSpPr>
      <p:grpSpPr>
        <a:xfrm>
          <a:off x="0" y="0"/>
          <a:ext cx="0" cy="0"/>
          <a:chOff x="0" y="0"/>
          <a:chExt cx="0" cy="0"/>
        </a:xfrm>
      </p:grpSpPr>
      <p:pic>
        <p:nvPicPr>
          <p:cNvPr id="159" name="Google Shape;159;p24"/>
          <p:cNvPicPr preferRelativeResize="0"/>
          <p:nvPr/>
        </p:nvPicPr>
        <p:blipFill>
          <a:blip r:embed="rId3">
            <a:alphaModFix/>
          </a:blip>
          <a:stretch>
            <a:fillRect/>
          </a:stretch>
        </p:blipFill>
        <p:spPr>
          <a:xfrm>
            <a:off x="0" y="-31025"/>
            <a:ext cx="9186048" cy="5174525"/>
          </a:xfrm>
          <a:prstGeom prst="rect">
            <a:avLst/>
          </a:prstGeom>
          <a:noFill/>
          <a:ln>
            <a:noFill/>
          </a:ln>
        </p:spPr>
      </p:pic>
      <p:pic>
        <p:nvPicPr>
          <p:cNvPr id="160" name="Google Shape;160;p24"/>
          <p:cNvPicPr preferRelativeResize="0"/>
          <p:nvPr/>
        </p:nvPicPr>
        <p:blipFill>
          <a:blip r:embed="rId4">
            <a:alphaModFix/>
          </a:blip>
          <a:stretch>
            <a:fillRect/>
          </a:stretch>
        </p:blipFill>
        <p:spPr>
          <a:xfrm>
            <a:off x="7035750" y="3776025"/>
            <a:ext cx="1884324" cy="1059949"/>
          </a:xfrm>
          <a:prstGeom prst="rect">
            <a:avLst/>
          </a:prstGeom>
          <a:noFill/>
          <a:ln>
            <a:noFill/>
          </a:ln>
        </p:spPr>
      </p:pic>
      <p:sp>
        <p:nvSpPr>
          <p:cNvPr id="161" name="Google Shape;161;p24"/>
          <p:cNvSpPr txBox="1"/>
          <p:nvPr/>
        </p:nvSpPr>
        <p:spPr>
          <a:xfrm>
            <a:off x="321525" y="237550"/>
            <a:ext cx="59901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300">
                <a:solidFill>
                  <a:schemeClr val="dk1"/>
                </a:solidFill>
              </a:rPr>
              <a:t>Current Limitations and Challenges</a:t>
            </a:r>
            <a:endParaRPr b="1" sz="2200">
              <a:solidFill>
                <a:schemeClr val="dk1"/>
              </a:solidFill>
            </a:endParaRPr>
          </a:p>
        </p:txBody>
      </p:sp>
      <p:sp>
        <p:nvSpPr>
          <p:cNvPr id="162" name="Google Shape;162;p24"/>
          <p:cNvSpPr/>
          <p:nvPr/>
        </p:nvSpPr>
        <p:spPr>
          <a:xfrm>
            <a:off x="273175" y="829000"/>
            <a:ext cx="6980472" cy="1742742"/>
          </a:xfrm>
          <a:prstGeom prst="flowChartTerminator">
            <a:avLst/>
          </a:prstGeom>
          <a:solidFill>
            <a:srgbClr val="1155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600">
                <a:solidFill>
                  <a:schemeClr val="lt1"/>
                </a:solidFill>
                <a:latin typeface="Times New Roman"/>
                <a:ea typeface="Times New Roman"/>
                <a:cs typeface="Times New Roman"/>
                <a:sym typeface="Times New Roman"/>
              </a:rPr>
              <a:t>The recognition could not reach 100% of accuracy because the input images are in the condition of wrinkles or patterns such that sketching or logo surrounding the Bib are accidentally being predicted together with Bib extractions hence affecting the accuracy of cascaded network</a:t>
            </a:r>
            <a:r>
              <a:rPr lang="en"/>
              <a:t>. </a:t>
            </a:r>
            <a:endParaRPr/>
          </a:p>
        </p:txBody>
      </p:sp>
      <p:sp>
        <p:nvSpPr>
          <p:cNvPr id="163" name="Google Shape;163;p24"/>
          <p:cNvSpPr txBox="1"/>
          <p:nvPr/>
        </p:nvSpPr>
        <p:spPr>
          <a:xfrm>
            <a:off x="463300" y="2818325"/>
            <a:ext cx="30000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200">
                <a:solidFill>
                  <a:schemeClr val="dk1"/>
                </a:solidFill>
              </a:rPr>
              <a:t>Future Scope</a:t>
            </a:r>
            <a:endParaRPr sz="1100"/>
          </a:p>
        </p:txBody>
      </p:sp>
      <p:sp>
        <p:nvSpPr>
          <p:cNvPr id="164" name="Google Shape;164;p24"/>
          <p:cNvSpPr/>
          <p:nvPr/>
        </p:nvSpPr>
        <p:spPr>
          <a:xfrm>
            <a:off x="321525" y="3501699"/>
            <a:ext cx="6980472" cy="1462806"/>
          </a:xfrm>
          <a:prstGeom prst="flowChartTerminator">
            <a:avLst/>
          </a:prstGeom>
          <a:solidFill>
            <a:srgbClr val="1155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600">
                <a:solidFill>
                  <a:schemeClr val="lt1"/>
                </a:solidFill>
                <a:latin typeface="Times New Roman"/>
                <a:ea typeface="Times New Roman"/>
                <a:cs typeface="Times New Roman"/>
                <a:sym typeface="Times New Roman"/>
              </a:rPr>
              <a:t>With the demonstrated capability of automating the localization and recognition of racers, the developed system not only could better control large-scale marathon events, but also can tighten the security of racing events. </a:t>
            </a:r>
            <a:endParaRPr sz="1600">
              <a:solidFill>
                <a:schemeClr val="lt1"/>
              </a:solidFill>
              <a:latin typeface="Times New Roman"/>
              <a:ea typeface="Times New Roman"/>
              <a:cs typeface="Times New Roman"/>
              <a:sym typeface="Times New Roman"/>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8" name="Shape 168"/>
        <p:cNvGrpSpPr/>
        <p:nvPr/>
      </p:nvGrpSpPr>
      <p:grpSpPr>
        <a:xfrm>
          <a:off x="0" y="0"/>
          <a:ext cx="0" cy="0"/>
          <a:chOff x="0" y="0"/>
          <a:chExt cx="0" cy="0"/>
        </a:xfrm>
      </p:grpSpPr>
      <p:pic>
        <p:nvPicPr>
          <p:cNvPr id="169" name="Google Shape;169;p25"/>
          <p:cNvPicPr preferRelativeResize="0"/>
          <p:nvPr/>
        </p:nvPicPr>
        <p:blipFill>
          <a:blip r:embed="rId3">
            <a:alphaModFix/>
          </a:blip>
          <a:stretch>
            <a:fillRect/>
          </a:stretch>
        </p:blipFill>
        <p:spPr>
          <a:xfrm>
            <a:off x="0" y="0"/>
            <a:ext cx="9144000" cy="5143500"/>
          </a:xfrm>
          <a:prstGeom prst="rect">
            <a:avLst/>
          </a:prstGeom>
          <a:noFill/>
          <a:ln>
            <a:noFill/>
          </a:ln>
        </p:spPr>
      </p:pic>
      <p:pic>
        <p:nvPicPr>
          <p:cNvPr id="170" name="Google Shape;170;p25"/>
          <p:cNvPicPr preferRelativeResize="0"/>
          <p:nvPr/>
        </p:nvPicPr>
        <p:blipFill>
          <a:blip r:embed="rId4">
            <a:alphaModFix/>
          </a:blip>
          <a:stretch>
            <a:fillRect/>
          </a:stretch>
        </p:blipFill>
        <p:spPr>
          <a:xfrm>
            <a:off x="7138975" y="3834100"/>
            <a:ext cx="1781100" cy="1001874"/>
          </a:xfrm>
          <a:prstGeom prst="rect">
            <a:avLst/>
          </a:prstGeom>
          <a:noFill/>
          <a:ln>
            <a:noFill/>
          </a:ln>
        </p:spPr>
      </p:pic>
      <p:sp>
        <p:nvSpPr>
          <p:cNvPr id="171" name="Google Shape;171;p25"/>
          <p:cNvSpPr txBox="1"/>
          <p:nvPr/>
        </p:nvSpPr>
        <p:spPr>
          <a:xfrm>
            <a:off x="361250" y="584875"/>
            <a:ext cx="49542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600" u="sng">
                <a:solidFill>
                  <a:schemeClr val="dk1"/>
                </a:solidFill>
                <a:latin typeface="Merriweather"/>
                <a:ea typeface="Merriweather"/>
                <a:cs typeface="Merriweather"/>
                <a:sym typeface="Merriweather"/>
              </a:rPr>
              <a:t>Thank You</a:t>
            </a:r>
            <a:endParaRPr b="1" sz="2600" u="sng">
              <a:solidFill>
                <a:schemeClr val="dk1"/>
              </a:solidFill>
              <a:latin typeface="Merriweather"/>
              <a:ea typeface="Merriweather"/>
              <a:cs typeface="Merriweather"/>
              <a:sym typeface="Merriweathe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2" name="Shape 62"/>
        <p:cNvGrpSpPr/>
        <p:nvPr/>
      </p:nvGrpSpPr>
      <p:grpSpPr>
        <a:xfrm>
          <a:off x="0" y="0"/>
          <a:ext cx="0" cy="0"/>
          <a:chOff x="0" y="0"/>
          <a:chExt cx="0" cy="0"/>
        </a:xfrm>
      </p:grpSpPr>
      <p:pic>
        <p:nvPicPr>
          <p:cNvPr id="63" name="Google Shape;63;p14"/>
          <p:cNvPicPr preferRelativeResize="0"/>
          <p:nvPr/>
        </p:nvPicPr>
        <p:blipFill>
          <a:blip r:embed="rId3">
            <a:alphaModFix/>
          </a:blip>
          <a:stretch>
            <a:fillRect/>
          </a:stretch>
        </p:blipFill>
        <p:spPr>
          <a:xfrm>
            <a:off x="0" y="0"/>
            <a:ext cx="9144001" cy="5143500"/>
          </a:xfrm>
          <a:prstGeom prst="rect">
            <a:avLst/>
          </a:prstGeom>
          <a:noFill/>
          <a:ln>
            <a:noFill/>
          </a:ln>
        </p:spPr>
      </p:pic>
      <p:pic>
        <p:nvPicPr>
          <p:cNvPr id="64" name="Google Shape;64;p14"/>
          <p:cNvPicPr preferRelativeResize="0"/>
          <p:nvPr/>
        </p:nvPicPr>
        <p:blipFill>
          <a:blip r:embed="rId4">
            <a:alphaModFix/>
          </a:blip>
          <a:stretch>
            <a:fillRect/>
          </a:stretch>
        </p:blipFill>
        <p:spPr>
          <a:xfrm>
            <a:off x="7368225" y="3963050"/>
            <a:ext cx="1551852" cy="872925"/>
          </a:xfrm>
          <a:prstGeom prst="rect">
            <a:avLst/>
          </a:prstGeom>
          <a:noFill/>
          <a:ln>
            <a:noFill/>
          </a:ln>
        </p:spPr>
      </p:pic>
      <p:pic>
        <p:nvPicPr>
          <p:cNvPr id="65" name="Google Shape;65;p14" title="Frank_compressed.mp4">
            <a:hlinkClick r:id="rId5"/>
          </p:cNvPr>
          <p:cNvPicPr preferRelativeResize="0"/>
          <p:nvPr/>
        </p:nvPicPr>
        <p:blipFill>
          <a:blip r:embed="rId6">
            <a:alphaModFix/>
          </a:blip>
          <a:stretch>
            <a:fillRect/>
          </a:stretch>
        </p:blipFill>
        <p:spPr>
          <a:xfrm>
            <a:off x="0" y="0"/>
            <a:ext cx="9144000" cy="51435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5"/>
                                        </p:tgtEl>
                                        <p:attrNameLst>
                                          <p:attrName>style.visibility</p:attrName>
                                        </p:attrNameLst>
                                      </p:cBhvr>
                                      <p:to>
                                        <p:strVal val="visible"/>
                                      </p:to>
                                    </p:set>
                                    <p:animEffect filter="fade" transition="in">
                                      <p:cBhvr>
                                        <p:cTn dur="1000"/>
                                        <p:tgtEl>
                                          <p:spTgt spid="6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9" name="Shape 69"/>
        <p:cNvGrpSpPr/>
        <p:nvPr/>
      </p:nvGrpSpPr>
      <p:grpSpPr>
        <a:xfrm>
          <a:off x="0" y="0"/>
          <a:ext cx="0" cy="0"/>
          <a:chOff x="0" y="0"/>
          <a:chExt cx="0" cy="0"/>
        </a:xfrm>
      </p:grpSpPr>
      <p:pic>
        <p:nvPicPr>
          <p:cNvPr id="70" name="Google Shape;70;p15"/>
          <p:cNvPicPr preferRelativeResize="0"/>
          <p:nvPr/>
        </p:nvPicPr>
        <p:blipFill>
          <a:blip r:embed="rId3">
            <a:alphaModFix/>
          </a:blip>
          <a:stretch>
            <a:fillRect/>
          </a:stretch>
        </p:blipFill>
        <p:spPr>
          <a:xfrm>
            <a:off x="0" y="0"/>
            <a:ext cx="9144001" cy="5143500"/>
          </a:xfrm>
          <a:prstGeom prst="rect">
            <a:avLst/>
          </a:prstGeom>
          <a:noFill/>
          <a:ln>
            <a:noFill/>
          </a:ln>
        </p:spPr>
      </p:pic>
      <p:pic>
        <p:nvPicPr>
          <p:cNvPr id="71" name="Google Shape;71;p15"/>
          <p:cNvPicPr preferRelativeResize="0"/>
          <p:nvPr/>
        </p:nvPicPr>
        <p:blipFill>
          <a:blip r:embed="rId4">
            <a:alphaModFix/>
          </a:blip>
          <a:stretch>
            <a:fillRect/>
          </a:stretch>
        </p:blipFill>
        <p:spPr>
          <a:xfrm>
            <a:off x="7368225" y="3963050"/>
            <a:ext cx="1551852" cy="872925"/>
          </a:xfrm>
          <a:prstGeom prst="rect">
            <a:avLst/>
          </a:prstGeom>
          <a:noFill/>
          <a:ln>
            <a:noFill/>
          </a:ln>
        </p:spPr>
      </p:pic>
      <p:sp>
        <p:nvSpPr>
          <p:cNvPr id="72" name="Google Shape;72;p15"/>
          <p:cNvSpPr txBox="1"/>
          <p:nvPr/>
        </p:nvSpPr>
        <p:spPr>
          <a:xfrm>
            <a:off x="206450" y="799900"/>
            <a:ext cx="49542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200">
                <a:solidFill>
                  <a:schemeClr val="lt1"/>
                </a:solidFill>
                <a:latin typeface="Times New Roman"/>
                <a:ea typeface="Times New Roman"/>
                <a:cs typeface="Times New Roman"/>
                <a:sym typeface="Times New Roman"/>
              </a:rPr>
              <a:t>What is Bib Sense ?</a:t>
            </a:r>
            <a:endParaRPr b="1" sz="2200">
              <a:solidFill>
                <a:schemeClr val="lt1"/>
              </a:solidFill>
              <a:latin typeface="Times New Roman"/>
              <a:ea typeface="Times New Roman"/>
              <a:cs typeface="Times New Roman"/>
              <a:sym typeface="Times New Roman"/>
            </a:endParaRPr>
          </a:p>
        </p:txBody>
      </p:sp>
      <p:sp>
        <p:nvSpPr>
          <p:cNvPr id="73" name="Google Shape;73;p15"/>
          <p:cNvSpPr/>
          <p:nvPr/>
        </p:nvSpPr>
        <p:spPr>
          <a:xfrm>
            <a:off x="206450" y="2709350"/>
            <a:ext cx="6829200" cy="1978200"/>
          </a:xfrm>
          <a:prstGeom prst="roundRect">
            <a:avLst>
              <a:gd fmla="val 16667" name="adj"/>
            </a:avLst>
          </a:prstGeom>
          <a:solidFill>
            <a:srgbClr val="1155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FF9900"/>
              </a:highlight>
            </a:endParaRPr>
          </a:p>
        </p:txBody>
      </p:sp>
      <p:pic>
        <p:nvPicPr>
          <p:cNvPr id="74" name="Google Shape;74;p15"/>
          <p:cNvPicPr preferRelativeResize="0"/>
          <p:nvPr/>
        </p:nvPicPr>
        <p:blipFill>
          <a:blip r:embed="rId5">
            <a:alphaModFix/>
          </a:blip>
          <a:stretch>
            <a:fillRect/>
          </a:stretch>
        </p:blipFill>
        <p:spPr>
          <a:xfrm>
            <a:off x="3048125" y="189250"/>
            <a:ext cx="5734350" cy="2101296"/>
          </a:xfrm>
          <a:prstGeom prst="rect">
            <a:avLst/>
          </a:prstGeom>
          <a:noFill/>
          <a:ln>
            <a:noFill/>
          </a:ln>
        </p:spPr>
      </p:pic>
      <p:sp>
        <p:nvSpPr>
          <p:cNvPr id="75" name="Google Shape;75;p15"/>
          <p:cNvSpPr txBox="1"/>
          <p:nvPr/>
        </p:nvSpPr>
        <p:spPr>
          <a:xfrm>
            <a:off x="374050" y="2709350"/>
            <a:ext cx="6408000" cy="264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lt1"/>
                </a:solidFill>
                <a:latin typeface="Times New Roman"/>
                <a:ea typeface="Times New Roman"/>
                <a:cs typeface="Times New Roman"/>
                <a:sym typeface="Times New Roman"/>
              </a:rPr>
              <a:t>BibSense is a viable solution for sport event photographers to generate E-commerce. By selling the pictures, they click during the sporting events the photographers can generate a new channel for their income.</a:t>
            </a:r>
            <a:endParaRPr sz="16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t/>
            </a:r>
            <a:endParaRPr sz="16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rPr lang="en" sz="1600">
                <a:solidFill>
                  <a:schemeClr val="lt1"/>
                </a:solidFill>
                <a:latin typeface="Times New Roman"/>
                <a:ea typeface="Times New Roman"/>
                <a:cs typeface="Times New Roman"/>
                <a:sym typeface="Times New Roman"/>
              </a:rPr>
              <a:t>BibSense embraces the benefits that are put forth by Machine Learning. By using the Image processing BibSense </a:t>
            </a:r>
            <a:r>
              <a:rPr lang="en" sz="1600">
                <a:solidFill>
                  <a:schemeClr val="lt1"/>
                </a:solidFill>
                <a:latin typeface="Times New Roman"/>
                <a:ea typeface="Times New Roman"/>
                <a:cs typeface="Times New Roman"/>
                <a:sym typeface="Times New Roman"/>
              </a:rPr>
              <a:t>revolves</a:t>
            </a:r>
            <a:r>
              <a:rPr lang="en" sz="1600">
                <a:solidFill>
                  <a:schemeClr val="lt1"/>
                </a:solidFill>
                <a:latin typeface="Times New Roman"/>
                <a:ea typeface="Times New Roman"/>
                <a:cs typeface="Times New Roman"/>
                <a:sym typeface="Times New Roman"/>
              </a:rPr>
              <a:t> the major </a:t>
            </a:r>
            <a:r>
              <a:rPr lang="en" sz="1600">
                <a:solidFill>
                  <a:schemeClr val="lt1"/>
                </a:solidFill>
                <a:latin typeface="Times New Roman"/>
                <a:ea typeface="Times New Roman"/>
                <a:cs typeface="Times New Roman"/>
                <a:sym typeface="Times New Roman"/>
              </a:rPr>
              <a:t>hassle of identifying the person in the pictures with their details. </a:t>
            </a:r>
            <a:endParaRPr>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t/>
            </a:r>
            <a:endParaRPr sz="1200">
              <a:solidFill>
                <a:srgbClr val="24292F"/>
              </a:solidFill>
              <a:highlight>
                <a:srgbClr val="FFFFFF"/>
              </a:highlight>
            </a:endParaRPr>
          </a:p>
          <a:p>
            <a:pPr indent="0" lvl="0" marL="0" rtl="0" algn="l">
              <a:spcBef>
                <a:spcPts val="0"/>
              </a:spcBef>
              <a:spcAft>
                <a:spcPts val="0"/>
              </a:spcAft>
              <a:buNone/>
            </a:pPr>
            <a:r>
              <a:t/>
            </a:r>
            <a:endParaRPr sz="1200">
              <a:solidFill>
                <a:srgbClr val="24292F"/>
              </a:solidFill>
              <a:highlight>
                <a:srgbClr val="FFFFFF"/>
              </a:highlight>
            </a:endParaRPr>
          </a:p>
          <a:p>
            <a:pPr indent="0" lvl="0" marL="0" rtl="0" algn="l">
              <a:spcBef>
                <a:spcPts val="0"/>
              </a:spcBef>
              <a:spcAft>
                <a:spcPts val="0"/>
              </a:spcAft>
              <a:buNone/>
            </a:pPr>
            <a:r>
              <a:t/>
            </a:r>
            <a:endParaRPr sz="1200">
              <a:solidFill>
                <a:srgbClr val="24292F"/>
              </a:solidFill>
              <a:highlight>
                <a:srgbClr val="FFFFFF"/>
              </a:highlight>
            </a:endParaRPr>
          </a:p>
          <a:p>
            <a:pPr indent="0" lvl="0" marL="0" rtl="0" algn="l">
              <a:spcBef>
                <a:spcPts val="0"/>
              </a:spcBef>
              <a:spcAft>
                <a:spcPts val="0"/>
              </a:spcAft>
              <a:buNone/>
            </a:pPr>
            <a:r>
              <a:rPr lang="en" sz="1200">
                <a:solidFill>
                  <a:srgbClr val="24292F"/>
                </a:solidFill>
                <a:highlight>
                  <a:srgbClr val="FFFFFF"/>
                </a:highlight>
              </a:rPr>
              <a:t>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9" name="Shape 79"/>
        <p:cNvGrpSpPr/>
        <p:nvPr/>
      </p:nvGrpSpPr>
      <p:grpSpPr>
        <a:xfrm>
          <a:off x="0" y="0"/>
          <a:ext cx="0" cy="0"/>
          <a:chOff x="0" y="0"/>
          <a:chExt cx="0" cy="0"/>
        </a:xfrm>
      </p:grpSpPr>
      <p:pic>
        <p:nvPicPr>
          <p:cNvPr id="80" name="Google Shape;80;p16"/>
          <p:cNvPicPr preferRelativeResize="0"/>
          <p:nvPr/>
        </p:nvPicPr>
        <p:blipFill>
          <a:blip r:embed="rId3">
            <a:alphaModFix/>
          </a:blip>
          <a:stretch>
            <a:fillRect/>
          </a:stretch>
        </p:blipFill>
        <p:spPr>
          <a:xfrm>
            <a:off x="0" y="0"/>
            <a:ext cx="9144001" cy="5143500"/>
          </a:xfrm>
          <a:prstGeom prst="rect">
            <a:avLst/>
          </a:prstGeom>
          <a:noFill/>
          <a:ln>
            <a:noFill/>
          </a:ln>
        </p:spPr>
      </p:pic>
      <p:pic>
        <p:nvPicPr>
          <p:cNvPr id="81" name="Google Shape;81;p16"/>
          <p:cNvPicPr preferRelativeResize="0"/>
          <p:nvPr/>
        </p:nvPicPr>
        <p:blipFill>
          <a:blip r:embed="rId4">
            <a:alphaModFix/>
          </a:blip>
          <a:stretch>
            <a:fillRect/>
          </a:stretch>
        </p:blipFill>
        <p:spPr>
          <a:xfrm>
            <a:off x="7368225" y="3963050"/>
            <a:ext cx="1551852" cy="872925"/>
          </a:xfrm>
          <a:prstGeom prst="rect">
            <a:avLst/>
          </a:prstGeom>
          <a:noFill/>
          <a:ln>
            <a:noFill/>
          </a:ln>
        </p:spPr>
      </p:pic>
      <p:sp>
        <p:nvSpPr>
          <p:cNvPr id="82" name="Google Shape;82;p16"/>
          <p:cNvSpPr txBox="1"/>
          <p:nvPr/>
        </p:nvSpPr>
        <p:spPr>
          <a:xfrm>
            <a:off x="464550" y="430075"/>
            <a:ext cx="49542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700" u="sng">
                <a:solidFill>
                  <a:schemeClr val="lt1"/>
                </a:solidFill>
                <a:latin typeface="Merriweather"/>
                <a:ea typeface="Merriweather"/>
                <a:cs typeface="Merriweather"/>
                <a:sym typeface="Merriweather"/>
              </a:rPr>
              <a:t>Introduction</a:t>
            </a:r>
            <a:endParaRPr b="1" sz="2700" u="sng">
              <a:solidFill>
                <a:schemeClr val="lt1"/>
              </a:solidFill>
              <a:latin typeface="Merriweather"/>
              <a:ea typeface="Merriweather"/>
              <a:cs typeface="Merriweather"/>
              <a:sym typeface="Merriweather"/>
            </a:endParaRPr>
          </a:p>
        </p:txBody>
      </p:sp>
      <p:sp>
        <p:nvSpPr>
          <p:cNvPr id="83" name="Google Shape;83;p16"/>
          <p:cNvSpPr/>
          <p:nvPr/>
        </p:nvSpPr>
        <p:spPr>
          <a:xfrm>
            <a:off x="146250" y="1212775"/>
            <a:ext cx="5590800" cy="3879000"/>
          </a:xfrm>
          <a:prstGeom prst="roundRect">
            <a:avLst>
              <a:gd fmla="val 16667" name="adj"/>
            </a:avLst>
          </a:prstGeom>
          <a:solidFill>
            <a:srgbClr val="1155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16"/>
          <p:cNvSpPr txBox="1"/>
          <p:nvPr/>
        </p:nvSpPr>
        <p:spPr>
          <a:xfrm>
            <a:off x="378450" y="1212775"/>
            <a:ext cx="5358600" cy="3879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lt1"/>
                </a:solidFill>
                <a:latin typeface="Times New Roman"/>
                <a:ea typeface="Times New Roman"/>
                <a:cs typeface="Times New Roman"/>
                <a:sym typeface="Times New Roman"/>
              </a:rPr>
              <a:t>BibSense is an automatic system for runner’s bib number recognition in natural image collections covering sporting events such as marathons.</a:t>
            </a:r>
            <a:endParaRPr sz="16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t/>
            </a:r>
            <a:endParaRPr sz="16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rPr lang="en" sz="1600">
                <a:solidFill>
                  <a:schemeClr val="lt1"/>
                </a:solidFill>
                <a:latin typeface="Times New Roman"/>
                <a:ea typeface="Times New Roman"/>
                <a:cs typeface="Times New Roman"/>
                <a:sym typeface="Times New Roman"/>
              </a:rPr>
              <a:t>A runner’s Bib is typically a piece of durable paper bearing a number as well as the event/sponsor logo. The Bib, usually pinned onto the shirt, is used to identify the runner among thousands of others during the event. </a:t>
            </a:r>
            <a:endParaRPr sz="16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t/>
            </a:r>
            <a:endParaRPr sz="16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rPr lang="en" sz="1600">
                <a:solidFill>
                  <a:schemeClr val="lt1"/>
                </a:solidFill>
                <a:latin typeface="Times New Roman"/>
                <a:ea typeface="Times New Roman"/>
                <a:cs typeface="Times New Roman"/>
                <a:sym typeface="Times New Roman"/>
              </a:rPr>
              <a:t>Our system receives a set of natural images taken in the sports events and outputs the all participants’ bib number present in each image, which is in turn used to map it with the Runner personal details from the registration database. These Images can now be directly accessed by the Runner and would be available at a cost in order to be downloaded by the runner.</a:t>
            </a:r>
            <a:endParaRPr>
              <a:latin typeface="Times New Roman"/>
              <a:ea typeface="Times New Roman"/>
              <a:cs typeface="Times New Roman"/>
              <a:sym typeface="Times New Roman"/>
            </a:endParaRPr>
          </a:p>
        </p:txBody>
      </p:sp>
      <p:pic>
        <p:nvPicPr>
          <p:cNvPr id="85" name="Google Shape;85;p16"/>
          <p:cNvPicPr preferRelativeResize="0"/>
          <p:nvPr/>
        </p:nvPicPr>
        <p:blipFill>
          <a:blip r:embed="rId5">
            <a:alphaModFix/>
          </a:blip>
          <a:stretch>
            <a:fillRect/>
          </a:stretch>
        </p:blipFill>
        <p:spPr>
          <a:xfrm>
            <a:off x="5831600" y="179750"/>
            <a:ext cx="3088475" cy="22199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9" name="Shape 89"/>
        <p:cNvGrpSpPr/>
        <p:nvPr/>
      </p:nvGrpSpPr>
      <p:grpSpPr>
        <a:xfrm>
          <a:off x="0" y="0"/>
          <a:ext cx="0" cy="0"/>
          <a:chOff x="0" y="0"/>
          <a:chExt cx="0" cy="0"/>
        </a:xfrm>
      </p:grpSpPr>
      <p:pic>
        <p:nvPicPr>
          <p:cNvPr id="90" name="Google Shape;90;p17"/>
          <p:cNvPicPr preferRelativeResize="0"/>
          <p:nvPr/>
        </p:nvPicPr>
        <p:blipFill>
          <a:blip r:embed="rId3">
            <a:alphaModFix/>
          </a:blip>
          <a:stretch>
            <a:fillRect/>
          </a:stretch>
        </p:blipFill>
        <p:spPr>
          <a:xfrm>
            <a:off x="34425" y="-15512"/>
            <a:ext cx="9186048" cy="5174525"/>
          </a:xfrm>
          <a:prstGeom prst="rect">
            <a:avLst/>
          </a:prstGeom>
          <a:noFill/>
          <a:ln>
            <a:noFill/>
          </a:ln>
        </p:spPr>
      </p:pic>
      <p:pic>
        <p:nvPicPr>
          <p:cNvPr id="91" name="Google Shape;91;p17"/>
          <p:cNvPicPr preferRelativeResize="0"/>
          <p:nvPr/>
        </p:nvPicPr>
        <p:blipFill>
          <a:blip r:embed="rId4">
            <a:alphaModFix/>
          </a:blip>
          <a:stretch>
            <a:fillRect/>
          </a:stretch>
        </p:blipFill>
        <p:spPr>
          <a:xfrm>
            <a:off x="7259675" y="3810425"/>
            <a:ext cx="1884324" cy="1059949"/>
          </a:xfrm>
          <a:prstGeom prst="rect">
            <a:avLst/>
          </a:prstGeom>
          <a:noFill/>
          <a:ln>
            <a:noFill/>
          </a:ln>
        </p:spPr>
      </p:pic>
      <p:sp>
        <p:nvSpPr>
          <p:cNvPr id="92" name="Google Shape;92;p17"/>
          <p:cNvSpPr txBox="1"/>
          <p:nvPr/>
        </p:nvSpPr>
        <p:spPr>
          <a:xfrm>
            <a:off x="670900" y="0"/>
            <a:ext cx="38016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700">
                <a:solidFill>
                  <a:schemeClr val="dk1"/>
                </a:solidFill>
              </a:rPr>
              <a:t>Architecture</a:t>
            </a:r>
            <a:endParaRPr b="1" sz="2700">
              <a:solidFill>
                <a:schemeClr val="dk1"/>
              </a:solidFill>
            </a:endParaRPr>
          </a:p>
        </p:txBody>
      </p:sp>
      <p:pic>
        <p:nvPicPr>
          <p:cNvPr id="93" name="Google Shape;93;p17"/>
          <p:cNvPicPr preferRelativeResize="0"/>
          <p:nvPr/>
        </p:nvPicPr>
        <p:blipFill>
          <a:blip r:embed="rId5">
            <a:alphaModFix/>
          </a:blip>
          <a:stretch>
            <a:fillRect/>
          </a:stretch>
        </p:blipFill>
        <p:spPr>
          <a:xfrm>
            <a:off x="1579150" y="600300"/>
            <a:ext cx="6346650" cy="408132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7" name="Shape 97"/>
        <p:cNvGrpSpPr/>
        <p:nvPr/>
      </p:nvGrpSpPr>
      <p:grpSpPr>
        <a:xfrm>
          <a:off x="0" y="0"/>
          <a:ext cx="0" cy="0"/>
          <a:chOff x="0" y="0"/>
          <a:chExt cx="0" cy="0"/>
        </a:xfrm>
      </p:grpSpPr>
      <p:pic>
        <p:nvPicPr>
          <p:cNvPr id="98" name="Google Shape;98;p18"/>
          <p:cNvPicPr preferRelativeResize="0"/>
          <p:nvPr/>
        </p:nvPicPr>
        <p:blipFill>
          <a:blip r:embed="rId3">
            <a:alphaModFix/>
          </a:blip>
          <a:stretch>
            <a:fillRect/>
          </a:stretch>
        </p:blipFill>
        <p:spPr>
          <a:xfrm>
            <a:off x="0" y="-31025"/>
            <a:ext cx="9186048" cy="5174525"/>
          </a:xfrm>
          <a:prstGeom prst="rect">
            <a:avLst/>
          </a:prstGeom>
          <a:noFill/>
          <a:ln>
            <a:noFill/>
          </a:ln>
        </p:spPr>
      </p:pic>
      <p:pic>
        <p:nvPicPr>
          <p:cNvPr id="99" name="Google Shape;99;p18"/>
          <p:cNvPicPr preferRelativeResize="0"/>
          <p:nvPr/>
        </p:nvPicPr>
        <p:blipFill>
          <a:blip r:embed="rId4">
            <a:alphaModFix/>
          </a:blip>
          <a:stretch>
            <a:fillRect/>
          </a:stretch>
        </p:blipFill>
        <p:spPr>
          <a:xfrm>
            <a:off x="7027150" y="4016875"/>
            <a:ext cx="1884324" cy="1059949"/>
          </a:xfrm>
          <a:prstGeom prst="rect">
            <a:avLst/>
          </a:prstGeom>
          <a:noFill/>
          <a:ln>
            <a:noFill/>
          </a:ln>
        </p:spPr>
      </p:pic>
      <p:sp>
        <p:nvSpPr>
          <p:cNvPr id="100" name="Google Shape;100;p18"/>
          <p:cNvSpPr txBox="1"/>
          <p:nvPr/>
        </p:nvSpPr>
        <p:spPr>
          <a:xfrm>
            <a:off x="335450" y="111800"/>
            <a:ext cx="3801600" cy="63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900">
                <a:solidFill>
                  <a:schemeClr val="dk1"/>
                </a:solidFill>
              </a:rPr>
              <a:t>Dataset</a:t>
            </a:r>
            <a:endParaRPr b="1" sz="2900">
              <a:solidFill>
                <a:schemeClr val="dk1"/>
              </a:solidFill>
            </a:endParaRPr>
          </a:p>
        </p:txBody>
      </p:sp>
      <p:sp>
        <p:nvSpPr>
          <p:cNvPr id="101" name="Google Shape;101;p18"/>
          <p:cNvSpPr/>
          <p:nvPr/>
        </p:nvSpPr>
        <p:spPr>
          <a:xfrm>
            <a:off x="94625" y="844625"/>
            <a:ext cx="6003600" cy="4014300"/>
          </a:xfrm>
          <a:prstGeom prst="roundRect">
            <a:avLst>
              <a:gd fmla="val 16667" name="adj"/>
            </a:avLst>
          </a:prstGeom>
          <a:solidFill>
            <a:srgbClr val="1155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8"/>
          <p:cNvSpPr txBox="1"/>
          <p:nvPr/>
        </p:nvSpPr>
        <p:spPr>
          <a:xfrm>
            <a:off x="431725" y="1027438"/>
            <a:ext cx="5537400" cy="1662300"/>
          </a:xfrm>
          <a:prstGeom prst="rect">
            <a:avLst/>
          </a:prstGeom>
          <a:noFill/>
          <a:ln>
            <a:noFill/>
          </a:ln>
        </p:spPr>
        <p:txBody>
          <a:bodyPr anchorCtr="0" anchor="t" bIns="91425" lIns="91425" spcFirstLastPara="1" rIns="91425" wrap="square" tIns="91425">
            <a:spAutoFit/>
          </a:bodyPr>
          <a:lstStyle/>
          <a:p>
            <a:pPr indent="0" lvl="0" marL="0" rtl="0" algn="l">
              <a:spcBef>
                <a:spcPts val="1200"/>
              </a:spcBef>
              <a:spcAft>
                <a:spcPts val="0"/>
              </a:spcAft>
              <a:buNone/>
            </a:pPr>
            <a:r>
              <a:rPr lang="en" sz="1600">
                <a:solidFill>
                  <a:schemeClr val="lt1"/>
                </a:solidFill>
                <a:latin typeface="Times New Roman"/>
                <a:ea typeface="Times New Roman"/>
                <a:cs typeface="Times New Roman"/>
                <a:sym typeface="Times New Roman"/>
              </a:rPr>
              <a:t>The dataset for this project consisted of images from a marathon event. We collected 1500 jpg images taken from various angles with a resolution of 1600*1027 pixels from two marathon events held in India. The image gathered for our dataset has at least one visible racing bib that is mostly not obstructed by any other obstruction.</a:t>
            </a:r>
            <a:endParaRPr sz="1600">
              <a:solidFill>
                <a:schemeClr val="lt1"/>
              </a:solidFill>
              <a:latin typeface="Times New Roman"/>
              <a:ea typeface="Times New Roman"/>
              <a:cs typeface="Times New Roman"/>
              <a:sym typeface="Times New Roman"/>
            </a:endParaRPr>
          </a:p>
        </p:txBody>
      </p:sp>
      <p:sp>
        <p:nvSpPr>
          <p:cNvPr id="103" name="Google Shape;103;p18"/>
          <p:cNvSpPr txBox="1"/>
          <p:nvPr/>
        </p:nvSpPr>
        <p:spPr>
          <a:xfrm>
            <a:off x="421475" y="2732750"/>
            <a:ext cx="5349900" cy="1662300"/>
          </a:xfrm>
          <a:prstGeom prst="rect">
            <a:avLst/>
          </a:prstGeom>
          <a:noFill/>
          <a:ln>
            <a:noFill/>
          </a:ln>
        </p:spPr>
        <p:txBody>
          <a:bodyPr anchorCtr="0" anchor="t" bIns="91425" lIns="91425" spcFirstLastPara="1" rIns="91425" wrap="square" tIns="91425">
            <a:spAutoFit/>
          </a:bodyPr>
          <a:lstStyle/>
          <a:p>
            <a:pPr indent="0" lvl="0" marL="0" rtl="0" algn="l">
              <a:spcBef>
                <a:spcPts val="1200"/>
              </a:spcBef>
              <a:spcAft>
                <a:spcPts val="1200"/>
              </a:spcAft>
              <a:buNone/>
            </a:pPr>
            <a:r>
              <a:rPr lang="en" sz="1600">
                <a:solidFill>
                  <a:schemeClr val="lt1"/>
                </a:solidFill>
                <a:latin typeface="Times New Roman"/>
                <a:ea typeface="Times New Roman"/>
                <a:cs typeface="Times New Roman"/>
                <a:sym typeface="Times New Roman"/>
              </a:rPr>
              <a:t>We split the dataset into two types of annotation, for racing bib detection and numerical digit detection. We define the name of the class object in a text file named “class.txt” in each dataset directory. For racing bib detection, we annotated each image with class and bounding box over a fully identified and obstructed racing bib.</a:t>
            </a:r>
            <a:endParaRPr sz="1600">
              <a:solidFill>
                <a:schemeClr val="lt1"/>
              </a:solidFill>
              <a:latin typeface="Times New Roman"/>
              <a:ea typeface="Times New Roman"/>
              <a:cs typeface="Times New Roman"/>
              <a:sym typeface="Times New Roman"/>
            </a:endParaRPr>
          </a:p>
        </p:txBody>
      </p:sp>
      <p:pic>
        <p:nvPicPr>
          <p:cNvPr id="104" name="Google Shape;104;p18"/>
          <p:cNvPicPr preferRelativeResize="0"/>
          <p:nvPr/>
        </p:nvPicPr>
        <p:blipFill>
          <a:blip r:embed="rId5">
            <a:alphaModFix/>
          </a:blip>
          <a:stretch>
            <a:fillRect/>
          </a:stretch>
        </p:blipFill>
        <p:spPr>
          <a:xfrm>
            <a:off x="6314125" y="46226"/>
            <a:ext cx="2700575" cy="39017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8" name="Shape 108"/>
        <p:cNvGrpSpPr/>
        <p:nvPr/>
      </p:nvGrpSpPr>
      <p:grpSpPr>
        <a:xfrm>
          <a:off x="0" y="0"/>
          <a:ext cx="0" cy="0"/>
          <a:chOff x="0" y="0"/>
          <a:chExt cx="0" cy="0"/>
        </a:xfrm>
      </p:grpSpPr>
      <p:pic>
        <p:nvPicPr>
          <p:cNvPr id="109" name="Google Shape;109;p19"/>
          <p:cNvPicPr preferRelativeResize="0"/>
          <p:nvPr/>
        </p:nvPicPr>
        <p:blipFill>
          <a:blip r:embed="rId3">
            <a:alphaModFix/>
          </a:blip>
          <a:stretch>
            <a:fillRect/>
          </a:stretch>
        </p:blipFill>
        <p:spPr>
          <a:xfrm>
            <a:off x="0" y="-31025"/>
            <a:ext cx="9186048" cy="5174525"/>
          </a:xfrm>
          <a:prstGeom prst="rect">
            <a:avLst/>
          </a:prstGeom>
          <a:noFill/>
          <a:ln>
            <a:noFill/>
          </a:ln>
        </p:spPr>
      </p:pic>
      <p:pic>
        <p:nvPicPr>
          <p:cNvPr id="110" name="Google Shape;110;p19"/>
          <p:cNvPicPr preferRelativeResize="0"/>
          <p:nvPr/>
        </p:nvPicPr>
        <p:blipFill>
          <a:blip r:embed="rId4">
            <a:alphaModFix/>
          </a:blip>
          <a:stretch>
            <a:fillRect/>
          </a:stretch>
        </p:blipFill>
        <p:spPr>
          <a:xfrm>
            <a:off x="7035750" y="3776025"/>
            <a:ext cx="1884324" cy="1059949"/>
          </a:xfrm>
          <a:prstGeom prst="rect">
            <a:avLst/>
          </a:prstGeom>
          <a:noFill/>
          <a:ln>
            <a:noFill/>
          </a:ln>
        </p:spPr>
      </p:pic>
      <p:sp>
        <p:nvSpPr>
          <p:cNvPr id="111" name="Google Shape;111;p19"/>
          <p:cNvSpPr txBox="1"/>
          <p:nvPr/>
        </p:nvSpPr>
        <p:spPr>
          <a:xfrm>
            <a:off x="481675" y="275225"/>
            <a:ext cx="38016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500">
                <a:solidFill>
                  <a:schemeClr val="dk1"/>
                </a:solidFill>
              </a:rPr>
              <a:t>Methodology opted</a:t>
            </a:r>
            <a:endParaRPr b="1" sz="2500">
              <a:solidFill>
                <a:schemeClr val="dk1"/>
              </a:solidFill>
            </a:endParaRPr>
          </a:p>
        </p:txBody>
      </p:sp>
      <p:pic>
        <p:nvPicPr>
          <p:cNvPr id="112" name="Google Shape;112;p19"/>
          <p:cNvPicPr preferRelativeResize="0"/>
          <p:nvPr/>
        </p:nvPicPr>
        <p:blipFill rotWithShape="1">
          <a:blip r:embed="rId5">
            <a:alphaModFix/>
          </a:blip>
          <a:srcRect b="1951" l="29817" r="36466" t="0"/>
          <a:stretch/>
        </p:blipFill>
        <p:spPr>
          <a:xfrm>
            <a:off x="6382750" y="150575"/>
            <a:ext cx="2588925" cy="3307801"/>
          </a:xfrm>
          <a:prstGeom prst="rect">
            <a:avLst/>
          </a:prstGeom>
          <a:noFill/>
          <a:ln>
            <a:noFill/>
          </a:ln>
        </p:spPr>
      </p:pic>
      <p:sp>
        <p:nvSpPr>
          <p:cNvPr id="113" name="Google Shape;113;p19"/>
          <p:cNvSpPr/>
          <p:nvPr/>
        </p:nvSpPr>
        <p:spPr>
          <a:xfrm>
            <a:off x="94600" y="1393400"/>
            <a:ext cx="6150000" cy="3371700"/>
          </a:xfrm>
          <a:prstGeom prst="roundRect">
            <a:avLst>
              <a:gd fmla="val 16667" name="adj"/>
            </a:avLst>
          </a:prstGeom>
          <a:solidFill>
            <a:srgbClr val="1155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9"/>
          <p:cNvSpPr txBox="1"/>
          <p:nvPr/>
        </p:nvSpPr>
        <p:spPr>
          <a:xfrm>
            <a:off x="266625" y="1812175"/>
            <a:ext cx="5926200" cy="3307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lang="en" sz="1800">
                <a:solidFill>
                  <a:schemeClr val="lt1"/>
                </a:solidFill>
                <a:latin typeface="Times New Roman"/>
                <a:ea typeface="Times New Roman"/>
                <a:cs typeface="Times New Roman"/>
                <a:sym typeface="Times New Roman"/>
              </a:rPr>
              <a:t>Built the object detection model based on the </a:t>
            </a:r>
            <a:r>
              <a:rPr lang="en" sz="1800" u="sng">
                <a:solidFill>
                  <a:srgbClr val="FFFF00"/>
                </a:solidFill>
                <a:latin typeface="Times New Roman"/>
                <a:ea typeface="Times New Roman"/>
                <a:cs typeface="Times New Roman"/>
                <a:sym typeface="Times New Roman"/>
              </a:rPr>
              <a:t>YOLOv3 algorithm</a:t>
            </a:r>
            <a:r>
              <a:rPr lang="en" sz="1800">
                <a:solidFill>
                  <a:schemeClr val="lt1"/>
                </a:solidFill>
                <a:latin typeface="Times New Roman"/>
                <a:ea typeface="Times New Roman"/>
                <a:cs typeface="Times New Roman"/>
                <a:sym typeface="Times New Roman"/>
              </a:rPr>
              <a:t> to solve the bib recognition problem.</a:t>
            </a:r>
            <a:endParaRPr sz="1800">
              <a:solidFill>
                <a:schemeClr val="lt1"/>
              </a:solidFill>
              <a:latin typeface="Times New Roman"/>
              <a:ea typeface="Times New Roman"/>
              <a:cs typeface="Times New Roman"/>
              <a:sym typeface="Times New Roman"/>
            </a:endParaRPr>
          </a:p>
          <a:p>
            <a:pPr indent="0" lvl="0" marL="0" rtl="0" algn="l">
              <a:lnSpc>
                <a:spcPct val="115000"/>
              </a:lnSpc>
              <a:spcBef>
                <a:spcPts val="1200"/>
              </a:spcBef>
              <a:spcAft>
                <a:spcPts val="0"/>
              </a:spcAft>
              <a:buNone/>
            </a:pPr>
            <a:r>
              <a:rPr lang="en" sz="1800">
                <a:solidFill>
                  <a:schemeClr val="lt1"/>
                </a:solidFill>
                <a:latin typeface="Times New Roman"/>
                <a:ea typeface="Times New Roman"/>
                <a:cs typeface="Times New Roman"/>
                <a:sym typeface="Times New Roman"/>
              </a:rPr>
              <a:t>On </a:t>
            </a:r>
            <a:r>
              <a:rPr lang="en" sz="1800">
                <a:solidFill>
                  <a:schemeClr val="lt1"/>
                </a:solidFill>
                <a:latin typeface="Times New Roman"/>
                <a:ea typeface="Times New Roman"/>
                <a:cs typeface="Times New Roman"/>
                <a:sym typeface="Times New Roman"/>
              </a:rPr>
              <a:t>Successful object detection of a Bib number board</a:t>
            </a:r>
            <a:r>
              <a:rPr lang="en" sz="1800">
                <a:solidFill>
                  <a:schemeClr val="lt1"/>
                </a:solidFill>
                <a:latin typeface="Times New Roman"/>
                <a:ea typeface="Times New Roman"/>
                <a:cs typeface="Times New Roman"/>
                <a:sym typeface="Times New Roman"/>
              </a:rPr>
              <a:t> </a:t>
            </a:r>
            <a:endParaRPr sz="1800">
              <a:solidFill>
                <a:schemeClr val="lt1"/>
              </a:solidFill>
              <a:latin typeface="Times New Roman"/>
              <a:ea typeface="Times New Roman"/>
              <a:cs typeface="Times New Roman"/>
              <a:sym typeface="Times New Roman"/>
            </a:endParaRPr>
          </a:p>
          <a:p>
            <a:pPr indent="0" lvl="0" marL="0" rtl="0" algn="l">
              <a:lnSpc>
                <a:spcPct val="115000"/>
              </a:lnSpc>
              <a:spcBef>
                <a:spcPts val="1200"/>
              </a:spcBef>
              <a:spcAft>
                <a:spcPts val="0"/>
              </a:spcAft>
              <a:buNone/>
            </a:pPr>
            <a:r>
              <a:rPr lang="en" sz="1800">
                <a:solidFill>
                  <a:schemeClr val="lt1"/>
                </a:solidFill>
                <a:latin typeface="Times New Roman"/>
                <a:ea typeface="Times New Roman"/>
                <a:cs typeface="Times New Roman"/>
                <a:sym typeface="Times New Roman"/>
              </a:rPr>
              <a:t>Fed the </a:t>
            </a:r>
            <a:r>
              <a:rPr lang="en" sz="1800">
                <a:solidFill>
                  <a:schemeClr val="lt1"/>
                </a:solidFill>
                <a:latin typeface="Times New Roman"/>
                <a:ea typeface="Times New Roman"/>
                <a:cs typeface="Times New Roman"/>
                <a:sym typeface="Times New Roman"/>
              </a:rPr>
              <a:t>crop</a:t>
            </a:r>
            <a:r>
              <a:rPr lang="en" sz="1800">
                <a:solidFill>
                  <a:schemeClr val="lt1"/>
                </a:solidFill>
                <a:latin typeface="Times New Roman"/>
                <a:ea typeface="Times New Roman"/>
                <a:cs typeface="Times New Roman"/>
                <a:sym typeface="Times New Roman"/>
              </a:rPr>
              <a:t> object identified from the image which is the Bib plate of the runner to </a:t>
            </a:r>
            <a:r>
              <a:rPr lang="en" sz="1800" u="sng">
                <a:solidFill>
                  <a:srgbClr val="FFFF00"/>
                </a:solidFill>
                <a:latin typeface="Times New Roman"/>
                <a:ea typeface="Times New Roman"/>
                <a:cs typeface="Times New Roman"/>
                <a:sym typeface="Times New Roman"/>
              </a:rPr>
              <a:t>EasyOCR</a:t>
            </a:r>
            <a:r>
              <a:rPr lang="en" sz="1800">
                <a:solidFill>
                  <a:schemeClr val="lt1"/>
                </a:solidFill>
                <a:latin typeface="Times New Roman"/>
                <a:ea typeface="Times New Roman"/>
                <a:cs typeface="Times New Roman"/>
                <a:sym typeface="Times New Roman"/>
              </a:rPr>
              <a:t> to generate the numerical equivalent of the number being worn on the Bib .</a:t>
            </a:r>
            <a:endParaRPr sz="1800">
              <a:solidFill>
                <a:schemeClr val="lt1"/>
              </a:solidFill>
              <a:latin typeface="Times New Roman"/>
              <a:ea typeface="Times New Roman"/>
              <a:cs typeface="Times New Roman"/>
              <a:sym typeface="Times New Roman"/>
            </a:endParaRPr>
          </a:p>
          <a:p>
            <a:pPr indent="0" lvl="0" marL="0" rtl="0" algn="l">
              <a:lnSpc>
                <a:spcPct val="115000"/>
              </a:lnSpc>
              <a:spcBef>
                <a:spcPts val="1200"/>
              </a:spcBef>
              <a:spcAft>
                <a:spcPts val="0"/>
              </a:spcAft>
              <a:buNone/>
            </a:pPr>
            <a:r>
              <a:t/>
            </a:r>
            <a:endParaRPr sz="1800">
              <a:solidFill>
                <a:schemeClr val="dk1"/>
              </a:solidFill>
              <a:latin typeface="Times New Roman"/>
              <a:ea typeface="Times New Roman"/>
              <a:cs typeface="Times New Roman"/>
              <a:sym typeface="Times New Roman"/>
            </a:endParaRPr>
          </a:p>
          <a:p>
            <a:pPr indent="0" lvl="0" marL="0" rtl="0" algn="l">
              <a:lnSpc>
                <a:spcPct val="115000"/>
              </a:lnSpc>
              <a:spcBef>
                <a:spcPts val="1200"/>
              </a:spcBef>
              <a:spcAft>
                <a:spcPts val="0"/>
              </a:spcAft>
              <a:buClr>
                <a:schemeClr val="dk1"/>
              </a:buClr>
              <a:buSzPts val="1100"/>
              <a:buFont typeface="Arial"/>
              <a:buNone/>
            </a:pPr>
            <a:r>
              <a:t/>
            </a:r>
            <a:endParaRPr sz="1800">
              <a:solidFill>
                <a:schemeClr val="dk1"/>
              </a:solidFill>
              <a:latin typeface="Times New Roman"/>
              <a:ea typeface="Times New Roman"/>
              <a:cs typeface="Times New Roman"/>
              <a:sym typeface="Times New Roman"/>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8" name="Shape 118"/>
        <p:cNvGrpSpPr/>
        <p:nvPr/>
      </p:nvGrpSpPr>
      <p:grpSpPr>
        <a:xfrm>
          <a:off x="0" y="0"/>
          <a:ext cx="0" cy="0"/>
          <a:chOff x="0" y="0"/>
          <a:chExt cx="0" cy="0"/>
        </a:xfrm>
      </p:grpSpPr>
      <p:pic>
        <p:nvPicPr>
          <p:cNvPr id="119" name="Google Shape;119;p20"/>
          <p:cNvPicPr preferRelativeResize="0"/>
          <p:nvPr/>
        </p:nvPicPr>
        <p:blipFill>
          <a:blip r:embed="rId3">
            <a:alphaModFix/>
          </a:blip>
          <a:stretch>
            <a:fillRect/>
          </a:stretch>
        </p:blipFill>
        <p:spPr>
          <a:xfrm>
            <a:off x="14525" y="0"/>
            <a:ext cx="9186048" cy="5174525"/>
          </a:xfrm>
          <a:prstGeom prst="rect">
            <a:avLst/>
          </a:prstGeom>
          <a:noFill/>
          <a:ln>
            <a:noFill/>
          </a:ln>
        </p:spPr>
      </p:pic>
      <p:sp>
        <p:nvSpPr>
          <p:cNvPr id="120" name="Google Shape;120;p20"/>
          <p:cNvSpPr/>
          <p:nvPr/>
        </p:nvSpPr>
        <p:spPr>
          <a:xfrm>
            <a:off x="189150" y="868725"/>
            <a:ext cx="6388200" cy="4223400"/>
          </a:xfrm>
          <a:prstGeom prst="roundRect">
            <a:avLst>
              <a:gd fmla="val 16667" name="adj"/>
            </a:avLst>
          </a:prstGeom>
          <a:solidFill>
            <a:srgbClr val="1155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1" name="Google Shape;121;p20"/>
          <p:cNvPicPr preferRelativeResize="0"/>
          <p:nvPr/>
        </p:nvPicPr>
        <p:blipFill>
          <a:blip r:embed="rId4">
            <a:alphaModFix/>
          </a:blip>
          <a:stretch>
            <a:fillRect/>
          </a:stretch>
        </p:blipFill>
        <p:spPr>
          <a:xfrm>
            <a:off x="6946800" y="3586800"/>
            <a:ext cx="1884324" cy="1059949"/>
          </a:xfrm>
          <a:prstGeom prst="rect">
            <a:avLst/>
          </a:prstGeom>
          <a:noFill/>
          <a:ln>
            <a:noFill/>
          </a:ln>
        </p:spPr>
      </p:pic>
      <p:pic>
        <p:nvPicPr>
          <p:cNvPr id="122" name="Google Shape;122;p20"/>
          <p:cNvPicPr preferRelativeResize="0"/>
          <p:nvPr/>
        </p:nvPicPr>
        <p:blipFill rotWithShape="1">
          <a:blip r:embed="rId5">
            <a:alphaModFix/>
          </a:blip>
          <a:srcRect b="-2969" l="1801" r="3384" t="2970"/>
          <a:stretch/>
        </p:blipFill>
        <p:spPr>
          <a:xfrm>
            <a:off x="6577350" y="1180948"/>
            <a:ext cx="2623225" cy="1872450"/>
          </a:xfrm>
          <a:prstGeom prst="rect">
            <a:avLst/>
          </a:prstGeom>
          <a:noFill/>
          <a:ln>
            <a:noFill/>
          </a:ln>
        </p:spPr>
      </p:pic>
      <p:sp>
        <p:nvSpPr>
          <p:cNvPr id="123" name="Google Shape;123;p20"/>
          <p:cNvSpPr txBox="1"/>
          <p:nvPr/>
        </p:nvSpPr>
        <p:spPr>
          <a:xfrm>
            <a:off x="292450" y="197825"/>
            <a:ext cx="38016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500">
                <a:solidFill>
                  <a:schemeClr val="dk1"/>
                </a:solidFill>
              </a:rPr>
              <a:t> Training YOLOv3 </a:t>
            </a:r>
            <a:endParaRPr b="1" sz="2500">
              <a:solidFill>
                <a:schemeClr val="dk1"/>
              </a:solidFill>
            </a:endParaRPr>
          </a:p>
        </p:txBody>
      </p:sp>
      <p:sp>
        <p:nvSpPr>
          <p:cNvPr id="124" name="Google Shape;124;p20"/>
          <p:cNvSpPr txBox="1"/>
          <p:nvPr/>
        </p:nvSpPr>
        <p:spPr>
          <a:xfrm>
            <a:off x="344250" y="1025625"/>
            <a:ext cx="6313200" cy="4066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lang="en" sz="1600">
                <a:solidFill>
                  <a:schemeClr val="lt1"/>
                </a:solidFill>
                <a:latin typeface="Times New Roman"/>
                <a:ea typeface="Times New Roman"/>
                <a:cs typeface="Times New Roman"/>
                <a:sym typeface="Times New Roman"/>
              </a:rPr>
              <a:t>O</a:t>
            </a:r>
            <a:r>
              <a:rPr lang="en">
                <a:solidFill>
                  <a:schemeClr val="lt1"/>
                </a:solidFill>
                <a:latin typeface="Times New Roman"/>
                <a:ea typeface="Times New Roman"/>
                <a:cs typeface="Times New Roman"/>
                <a:sym typeface="Times New Roman"/>
              </a:rPr>
              <a:t>ur proposed method used a state-of-the-art object detection model based on the YOLOv3 algorithm to solve the bib recognition problem. </a:t>
            </a:r>
            <a:endParaRPr>
              <a:solidFill>
                <a:schemeClr val="lt1"/>
              </a:solidFill>
              <a:latin typeface="Times New Roman"/>
              <a:ea typeface="Times New Roman"/>
              <a:cs typeface="Times New Roman"/>
              <a:sym typeface="Times New Roman"/>
            </a:endParaRPr>
          </a:p>
          <a:p>
            <a:pPr indent="0" lvl="0" marL="0" rtl="0" algn="l">
              <a:lnSpc>
                <a:spcPct val="115000"/>
              </a:lnSpc>
              <a:spcBef>
                <a:spcPts val="1200"/>
              </a:spcBef>
              <a:spcAft>
                <a:spcPts val="0"/>
              </a:spcAft>
              <a:buNone/>
            </a:pPr>
            <a:r>
              <a:rPr lang="en">
                <a:solidFill>
                  <a:schemeClr val="lt1"/>
                </a:solidFill>
                <a:latin typeface="Times New Roman"/>
                <a:ea typeface="Times New Roman"/>
                <a:cs typeface="Times New Roman"/>
                <a:sym typeface="Times New Roman"/>
              </a:rPr>
              <a:t>YOLO  uses single regression to detect the target object directly from image pixels  by predicting multiple bounding boxes and class probabilities for those boxes. YOLO trains on full images and straight away optimizes detection performance</a:t>
            </a:r>
            <a:endParaRPr>
              <a:solidFill>
                <a:schemeClr val="lt1"/>
              </a:solidFill>
              <a:latin typeface="Times New Roman"/>
              <a:ea typeface="Times New Roman"/>
              <a:cs typeface="Times New Roman"/>
              <a:sym typeface="Times New Roman"/>
            </a:endParaRPr>
          </a:p>
          <a:p>
            <a:pPr indent="0" lvl="0" marL="0" rtl="0" algn="l">
              <a:lnSpc>
                <a:spcPct val="115000"/>
              </a:lnSpc>
              <a:spcBef>
                <a:spcPts val="1200"/>
              </a:spcBef>
              <a:spcAft>
                <a:spcPts val="0"/>
              </a:spcAft>
              <a:buNone/>
            </a:pPr>
            <a:r>
              <a:rPr lang="en">
                <a:solidFill>
                  <a:schemeClr val="lt1"/>
                </a:solidFill>
                <a:latin typeface="Times New Roman"/>
                <a:ea typeface="Times New Roman"/>
                <a:cs typeface="Times New Roman"/>
                <a:sym typeface="Times New Roman"/>
              </a:rPr>
              <a:t>In phase 1, runner’s racing bibs are detected by using YOLOv3. The overall process of fetching the labeled images to YOLOv3 model is associated with using OpenCV library. By applying the OpenCV library, all the input images are scaled to the same size.</a:t>
            </a:r>
            <a:endParaRPr>
              <a:solidFill>
                <a:schemeClr val="lt1"/>
              </a:solidFill>
              <a:latin typeface="Times New Roman"/>
              <a:ea typeface="Times New Roman"/>
              <a:cs typeface="Times New Roman"/>
              <a:sym typeface="Times New Roman"/>
            </a:endParaRPr>
          </a:p>
          <a:p>
            <a:pPr indent="0" lvl="0" marL="0" rtl="0" algn="l">
              <a:spcBef>
                <a:spcPts val="1200"/>
              </a:spcBef>
              <a:spcAft>
                <a:spcPts val="0"/>
              </a:spcAft>
              <a:buNone/>
            </a:pPr>
            <a:r>
              <a:rPr lang="en">
                <a:solidFill>
                  <a:schemeClr val="lt1"/>
                </a:solidFill>
                <a:latin typeface="Times New Roman"/>
                <a:ea typeface="Times New Roman"/>
                <a:cs typeface="Times New Roman"/>
                <a:sym typeface="Times New Roman"/>
              </a:rPr>
              <a:t>Since any deep learning task requires significant GPU resources, we used Google Colab to train our model. Colab can also access data located in Google Drive easily. The images along with the annotations were stored in google drive and loaded into the Collaboratory.</a:t>
            </a:r>
            <a:r>
              <a:rPr lang="en" sz="1500">
                <a:solidFill>
                  <a:schemeClr val="lt1"/>
                </a:solidFill>
                <a:latin typeface="Times New Roman"/>
                <a:ea typeface="Times New Roman"/>
                <a:cs typeface="Times New Roman"/>
                <a:sym typeface="Times New Roman"/>
              </a:rPr>
              <a:t> </a:t>
            </a:r>
            <a:endParaRPr sz="700">
              <a:solidFill>
                <a:schemeClr val="dk1"/>
              </a:solidFill>
              <a:latin typeface="Times New Roman"/>
              <a:ea typeface="Times New Roman"/>
              <a:cs typeface="Times New Roman"/>
              <a:sym typeface="Times New Roman"/>
            </a:endParaRPr>
          </a:p>
          <a:p>
            <a:pPr indent="0" lvl="0" marL="0" rtl="0" algn="l">
              <a:spcBef>
                <a:spcPts val="1200"/>
              </a:spcBef>
              <a:spcAft>
                <a:spcPts val="0"/>
              </a:spcAft>
              <a:buClr>
                <a:schemeClr val="dk1"/>
              </a:buClr>
              <a:buSzPts val="1100"/>
              <a:buFont typeface="Arial"/>
              <a:buNone/>
            </a:pPr>
            <a:r>
              <a:t/>
            </a:r>
            <a:endParaRPr sz="800">
              <a:solidFill>
                <a:schemeClr val="dk1"/>
              </a:solidFill>
              <a:latin typeface="Times New Roman"/>
              <a:ea typeface="Times New Roman"/>
              <a:cs typeface="Times New Roman"/>
              <a:sym typeface="Times New Roman"/>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28" name="Shape 128"/>
        <p:cNvGrpSpPr/>
        <p:nvPr/>
      </p:nvGrpSpPr>
      <p:grpSpPr>
        <a:xfrm>
          <a:off x="0" y="0"/>
          <a:ext cx="0" cy="0"/>
          <a:chOff x="0" y="0"/>
          <a:chExt cx="0" cy="0"/>
        </a:xfrm>
      </p:grpSpPr>
      <p:pic>
        <p:nvPicPr>
          <p:cNvPr id="129" name="Google Shape;129;p21"/>
          <p:cNvPicPr preferRelativeResize="0"/>
          <p:nvPr/>
        </p:nvPicPr>
        <p:blipFill>
          <a:blip r:embed="rId3">
            <a:alphaModFix/>
          </a:blip>
          <a:stretch>
            <a:fillRect/>
          </a:stretch>
        </p:blipFill>
        <p:spPr>
          <a:xfrm>
            <a:off x="0" y="-31025"/>
            <a:ext cx="9186048" cy="5174525"/>
          </a:xfrm>
          <a:prstGeom prst="rect">
            <a:avLst/>
          </a:prstGeom>
          <a:noFill/>
          <a:ln>
            <a:noFill/>
          </a:ln>
        </p:spPr>
      </p:pic>
      <p:sp>
        <p:nvSpPr>
          <p:cNvPr id="130" name="Google Shape;130;p21"/>
          <p:cNvSpPr/>
          <p:nvPr/>
        </p:nvSpPr>
        <p:spPr>
          <a:xfrm>
            <a:off x="120425" y="2571750"/>
            <a:ext cx="8799600" cy="2470800"/>
          </a:xfrm>
          <a:prstGeom prst="roundRect">
            <a:avLst>
              <a:gd fmla="val 16667" name="adj"/>
            </a:avLst>
          </a:prstGeom>
          <a:solidFill>
            <a:srgbClr val="1155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1" name="Google Shape;131;p21"/>
          <p:cNvPicPr preferRelativeResize="0"/>
          <p:nvPr/>
        </p:nvPicPr>
        <p:blipFill>
          <a:blip r:embed="rId4">
            <a:alphaModFix/>
          </a:blip>
          <a:stretch>
            <a:fillRect/>
          </a:stretch>
        </p:blipFill>
        <p:spPr>
          <a:xfrm>
            <a:off x="7073425" y="3747775"/>
            <a:ext cx="1884324" cy="1059949"/>
          </a:xfrm>
          <a:prstGeom prst="rect">
            <a:avLst/>
          </a:prstGeom>
          <a:noFill/>
          <a:ln>
            <a:noFill/>
          </a:ln>
        </p:spPr>
      </p:pic>
      <p:sp>
        <p:nvSpPr>
          <p:cNvPr id="132" name="Google Shape;132;p21"/>
          <p:cNvSpPr txBox="1"/>
          <p:nvPr/>
        </p:nvSpPr>
        <p:spPr>
          <a:xfrm>
            <a:off x="292450" y="197825"/>
            <a:ext cx="38016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500">
                <a:solidFill>
                  <a:schemeClr val="dk1"/>
                </a:solidFill>
              </a:rPr>
              <a:t> Digit Processing </a:t>
            </a:r>
            <a:endParaRPr b="1" sz="2500">
              <a:solidFill>
                <a:schemeClr val="dk1"/>
              </a:solidFill>
            </a:endParaRPr>
          </a:p>
        </p:txBody>
      </p:sp>
      <p:sp>
        <p:nvSpPr>
          <p:cNvPr id="133" name="Google Shape;133;p21"/>
          <p:cNvSpPr txBox="1"/>
          <p:nvPr/>
        </p:nvSpPr>
        <p:spPr>
          <a:xfrm>
            <a:off x="292450" y="1290150"/>
            <a:ext cx="6399300" cy="585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t/>
            </a:r>
            <a:endParaRPr sz="700">
              <a:solidFill>
                <a:schemeClr val="dk1"/>
              </a:solidFill>
              <a:latin typeface="Times New Roman"/>
              <a:ea typeface="Times New Roman"/>
              <a:cs typeface="Times New Roman"/>
              <a:sym typeface="Times New Roman"/>
            </a:endParaRPr>
          </a:p>
          <a:p>
            <a:pPr indent="0" lvl="0" marL="0" rtl="0" algn="l">
              <a:spcBef>
                <a:spcPts val="1200"/>
              </a:spcBef>
              <a:spcAft>
                <a:spcPts val="0"/>
              </a:spcAft>
              <a:buNone/>
            </a:pPr>
            <a:r>
              <a:t/>
            </a:r>
            <a:endParaRPr sz="800">
              <a:solidFill>
                <a:schemeClr val="dk1"/>
              </a:solidFill>
              <a:latin typeface="Times New Roman"/>
              <a:ea typeface="Times New Roman"/>
              <a:cs typeface="Times New Roman"/>
              <a:sym typeface="Times New Roman"/>
            </a:endParaRPr>
          </a:p>
        </p:txBody>
      </p:sp>
      <p:pic>
        <p:nvPicPr>
          <p:cNvPr id="134" name="Google Shape;134;p21"/>
          <p:cNvPicPr preferRelativeResize="0"/>
          <p:nvPr/>
        </p:nvPicPr>
        <p:blipFill rotWithShape="1">
          <a:blip r:embed="rId5">
            <a:alphaModFix/>
          </a:blip>
          <a:srcRect b="18142" l="0" r="0" t="-3803"/>
          <a:stretch/>
        </p:blipFill>
        <p:spPr>
          <a:xfrm>
            <a:off x="4206375" y="197825"/>
            <a:ext cx="4838199" cy="2123675"/>
          </a:xfrm>
          <a:prstGeom prst="rect">
            <a:avLst/>
          </a:prstGeom>
          <a:noFill/>
          <a:ln>
            <a:noFill/>
          </a:ln>
        </p:spPr>
      </p:pic>
      <p:pic>
        <p:nvPicPr>
          <p:cNvPr id="135" name="Google Shape;135;p21"/>
          <p:cNvPicPr preferRelativeResize="0"/>
          <p:nvPr/>
        </p:nvPicPr>
        <p:blipFill>
          <a:blip r:embed="rId6">
            <a:alphaModFix/>
          </a:blip>
          <a:stretch>
            <a:fillRect/>
          </a:stretch>
        </p:blipFill>
        <p:spPr>
          <a:xfrm>
            <a:off x="389450" y="961789"/>
            <a:ext cx="3607599" cy="1415390"/>
          </a:xfrm>
          <a:prstGeom prst="rect">
            <a:avLst/>
          </a:prstGeom>
          <a:noFill/>
          <a:ln>
            <a:noFill/>
          </a:ln>
        </p:spPr>
      </p:pic>
      <p:sp>
        <p:nvSpPr>
          <p:cNvPr id="136" name="Google Shape;136;p21"/>
          <p:cNvSpPr txBox="1"/>
          <p:nvPr/>
        </p:nvSpPr>
        <p:spPr>
          <a:xfrm>
            <a:off x="389450" y="2665050"/>
            <a:ext cx="7428900" cy="2284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lang="en" sz="1600">
                <a:solidFill>
                  <a:schemeClr val="lt1"/>
                </a:solidFill>
                <a:latin typeface="Times New Roman"/>
                <a:ea typeface="Times New Roman"/>
                <a:cs typeface="Times New Roman"/>
                <a:sym typeface="Times New Roman"/>
              </a:rPr>
              <a:t>Next we crop the object detected which is our Bib image and apply optical character recognition (OCR) using Microsoft’s Computer Vision API to </a:t>
            </a:r>
            <a:r>
              <a:rPr lang="en" sz="1600">
                <a:solidFill>
                  <a:schemeClr val="lt1"/>
                </a:solidFill>
                <a:latin typeface="Times New Roman"/>
                <a:ea typeface="Times New Roman"/>
                <a:cs typeface="Times New Roman"/>
                <a:sym typeface="Times New Roman"/>
              </a:rPr>
              <a:t>convert</a:t>
            </a:r>
            <a:r>
              <a:rPr lang="en" sz="1600">
                <a:solidFill>
                  <a:schemeClr val="lt1"/>
                </a:solidFill>
                <a:latin typeface="Times New Roman"/>
                <a:ea typeface="Times New Roman"/>
                <a:cs typeface="Times New Roman"/>
                <a:sym typeface="Times New Roman"/>
              </a:rPr>
              <a:t> the image to text. Alternatively, We used Easy OCR (Open Source) was </a:t>
            </a:r>
            <a:r>
              <a:rPr lang="en" sz="1600">
                <a:solidFill>
                  <a:schemeClr val="lt1"/>
                </a:solidFill>
                <a:latin typeface="Times New Roman"/>
                <a:ea typeface="Times New Roman"/>
                <a:cs typeface="Times New Roman"/>
                <a:sym typeface="Times New Roman"/>
              </a:rPr>
              <a:t>also</a:t>
            </a:r>
            <a:r>
              <a:rPr lang="en" sz="1600">
                <a:solidFill>
                  <a:schemeClr val="lt1"/>
                </a:solidFill>
                <a:latin typeface="Times New Roman"/>
                <a:ea typeface="Times New Roman"/>
                <a:cs typeface="Times New Roman"/>
                <a:sym typeface="Times New Roman"/>
              </a:rPr>
              <a:t> used </a:t>
            </a:r>
            <a:r>
              <a:rPr lang="en" sz="1600">
                <a:solidFill>
                  <a:schemeClr val="lt1"/>
                </a:solidFill>
                <a:latin typeface="Times New Roman"/>
                <a:ea typeface="Times New Roman"/>
                <a:cs typeface="Times New Roman"/>
                <a:sym typeface="Times New Roman"/>
              </a:rPr>
              <a:t>in order</a:t>
            </a:r>
            <a:r>
              <a:rPr lang="en" sz="1600">
                <a:solidFill>
                  <a:schemeClr val="lt1"/>
                </a:solidFill>
                <a:latin typeface="Times New Roman"/>
                <a:ea typeface="Times New Roman"/>
                <a:cs typeface="Times New Roman"/>
                <a:sym typeface="Times New Roman"/>
              </a:rPr>
              <a:t> to generate better extraction values for the images.</a:t>
            </a:r>
            <a:endParaRPr sz="1600">
              <a:solidFill>
                <a:schemeClr val="lt1"/>
              </a:solidFill>
              <a:latin typeface="Times New Roman"/>
              <a:ea typeface="Times New Roman"/>
              <a:cs typeface="Times New Roman"/>
              <a:sym typeface="Times New Roman"/>
            </a:endParaRPr>
          </a:p>
          <a:p>
            <a:pPr indent="0" lvl="0" marL="0" rtl="0" algn="l">
              <a:lnSpc>
                <a:spcPct val="115000"/>
              </a:lnSpc>
              <a:spcBef>
                <a:spcPts val="1200"/>
              </a:spcBef>
              <a:spcAft>
                <a:spcPts val="0"/>
              </a:spcAft>
              <a:buClr>
                <a:schemeClr val="dk1"/>
              </a:buClr>
              <a:buSzPts val="1100"/>
              <a:buFont typeface="Arial"/>
              <a:buNone/>
            </a:pPr>
            <a:r>
              <a:rPr lang="en" sz="1600">
                <a:solidFill>
                  <a:schemeClr val="lt1"/>
                </a:solidFill>
                <a:latin typeface="Times New Roman"/>
                <a:ea typeface="Times New Roman"/>
                <a:cs typeface="Times New Roman"/>
                <a:sym typeface="Times New Roman"/>
              </a:rPr>
              <a:t>The textual data along with the image location is stored in the database, which is displayed to the end-user (typically marathon participants) in a web application upon entering his bib number.</a:t>
            </a:r>
            <a:endParaRPr sz="1600">
              <a:solidFill>
                <a:schemeClr val="lt1"/>
              </a:solidFill>
              <a:latin typeface="Times New Roman"/>
              <a:ea typeface="Times New Roman"/>
              <a:cs typeface="Times New Roman"/>
              <a:sym typeface="Times New Roman"/>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